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6" r:id="rId4"/>
    <p:sldId id="290" r:id="rId5"/>
    <p:sldId id="287" r:id="rId6"/>
    <p:sldId id="289" r:id="rId7"/>
    <p:sldId id="258" r:id="rId8"/>
    <p:sldId id="291"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8" r:id="rId31"/>
    <p:sldId id="297" r:id="rId32"/>
    <p:sldId id="298" r:id="rId33"/>
    <p:sldId id="280" r:id="rId34"/>
    <p:sldId id="281" r:id="rId35"/>
    <p:sldId id="282" r:id="rId36"/>
    <p:sldId id="283" r:id="rId37"/>
    <p:sldId id="284" r:id="rId38"/>
    <p:sldId id="292" r:id="rId39"/>
    <p:sldId id="293" r:id="rId40"/>
    <p:sldId id="294" r:id="rId41"/>
    <p:sldId id="295" r:id="rId42"/>
    <p:sldId id="296" r:id="rId43"/>
    <p:sldId id="305" r:id="rId44"/>
    <p:sldId id="306" r:id="rId45"/>
    <p:sldId id="307" r:id="rId46"/>
    <p:sldId id="308" r:id="rId47"/>
    <p:sldId id="309" r:id="rId48"/>
    <p:sldId id="310" r:id="rId49"/>
    <p:sldId id="311" r:id="rId50"/>
    <p:sldId id="299" r:id="rId51"/>
    <p:sldId id="312" r:id="rId52"/>
    <p:sldId id="300" r:id="rId53"/>
    <p:sldId id="301" r:id="rId54"/>
    <p:sldId id="302" r:id="rId55"/>
    <p:sldId id="303" r:id="rId56"/>
    <p:sldId id="304" r:id="rId57"/>
    <p:sldId id="313" r:id="rId58"/>
    <p:sldId id="314" r:id="rId59"/>
    <p:sldId id="315" r:id="rId60"/>
    <p:sldId id="316" r:id="rId61"/>
    <p:sldId id="317" r:id="rId62"/>
    <p:sldId id="318" r:id="rId63"/>
    <p:sldId id="319" r:id="rId64"/>
    <p:sldId id="32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8" d="100"/>
          <a:sy n="68" d="100"/>
        </p:scale>
        <p:origin x="9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AA4F-EEC9-4745-9400-02B22BDC8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8F4F1-B656-4B4F-9E85-7A9F5C039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C816E1-68B7-4494-859E-910E64171AB7}"/>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9C54BF8E-2546-466C-A573-5DF1B1DCA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D9F3-3172-4D46-93B1-E390570CDC1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93788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2B43-5193-426E-9984-5E96D3017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1EB82-A064-40E9-989B-E8F2AB581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7EDC7-6F03-457F-BFEB-F6A1059516B1}"/>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B3597D5C-971A-4652-9171-93C1F7FB6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06408-0076-48B3-850B-2F8FDC5C05B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7119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862A-35EA-4D23-8928-0A19473D1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B59E2-FB28-4AAA-9094-EED420A19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B0AC-6AB5-4600-AD6F-B2FE4A239250}"/>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37EB5454-2123-4C4A-BB8C-6E3983F5A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381BA-D001-419D-BE2B-50D288E89AC4}"/>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11844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FD93-049B-404E-B5E6-C98E2BA5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D6E25-57F7-4FDC-ACC9-761A19D7E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8E469-3BB3-4EF3-B3E7-4A7B24C79BE8}"/>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DA46AB0F-797F-49F1-81E4-0A9BDC802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50B2-BCD3-406B-872C-BB0B4262A6C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9750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7DDE-8296-4585-9278-980F5AE64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1EE67-7C5D-4AE6-B099-962093B1E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72C71-D060-4D15-93AF-A47E88F47558}"/>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AF0451CE-FC01-4008-8EC0-6B6A2121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F5E03-162C-49EE-BB3C-770CE28F63A8}"/>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67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CB38-B7D5-45A2-B295-835D466EE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05FA9B-3ACC-4E20-8790-650C7E526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16B87-E2A5-4D80-A738-EA45F1F16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85240D-6DE3-4EC6-B0C9-AA3A7D4B7A72}"/>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6" name="Footer Placeholder 5">
            <a:extLst>
              <a:ext uri="{FF2B5EF4-FFF2-40B4-BE49-F238E27FC236}">
                <a16:creationId xmlns:a16="http://schemas.microsoft.com/office/drawing/2014/main" id="{BEFBFBF9-A9C1-4500-8EE3-98BEFD89B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4761-FFB8-418F-A3EE-2AEE86165B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4559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91AF-2DFA-4D02-ACA8-910F1AD0D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E292A-E8CE-4DE7-B694-B776297DB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9B18A-9F66-4DBB-AC5B-060490058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02EFE-DE4D-4C4C-B1DC-C11CE19BA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F13F2-7F13-4009-B6C6-DEE86968B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1C54B-E010-4151-AC21-5F5A19ACEBF2}"/>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8" name="Footer Placeholder 7">
            <a:extLst>
              <a:ext uri="{FF2B5EF4-FFF2-40B4-BE49-F238E27FC236}">
                <a16:creationId xmlns:a16="http://schemas.microsoft.com/office/drawing/2014/main" id="{58A863E3-869D-4EAD-9C04-AC3E9B01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AA208-9A9D-4ABC-AA8B-A9B2F8354331}"/>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400205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FF50-7229-433A-97C9-3B493E4C7F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B96C05-D03E-4B46-A899-8F44FB725DFA}"/>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4" name="Footer Placeholder 3">
            <a:extLst>
              <a:ext uri="{FF2B5EF4-FFF2-40B4-BE49-F238E27FC236}">
                <a16:creationId xmlns:a16="http://schemas.microsoft.com/office/drawing/2014/main" id="{3024FE49-416E-4459-80EC-48B1B6D7EE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86D14-91F7-4B69-A6D4-C609CD083EDD}"/>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7071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487B4-DB5D-4220-8F36-75B3031DB990}"/>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3" name="Footer Placeholder 2">
            <a:extLst>
              <a:ext uri="{FF2B5EF4-FFF2-40B4-BE49-F238E27FC236}">
                <a16:creationId xmlns:a16="http://schemas.microsoft.com/office/drawing/2014/main" id="{1B80E477-0EC8-40B9-8394-BB49BEAFF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D80EB-0AAD-46BF-8BEA-8061500431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68253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8823-611A-485A-A366-0670502CB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765B14-D448-423A-B67D-F5BA29ADB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91BE4-FC86-4A41-861C-B99689878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E582A-6D78-48FC-914C-99B4A9C32F4F}"/>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6" name="Footer Placeholder 5">
            <a:extLst>
              <a:ext uri="{FF2B5EF4-FFF2-40B4-BE49-F238E27FC236}">
                <a16:creationId xmlns:a16="http://schemas.microsoft.com/office/drawing/2014/main" id="{FA8A02EF-9C1A-49B7-9588-8B1B62B82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806C2-AB6D-4B57-B236-602FB80F07C2}"/>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48670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A22B-36AE-406F-9FFD-54D91E39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07495-57B4-4645-87F5-CFFF14E4BF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496E6-7A15-40AD-B3E5-7EE5789A5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1FB2-8103-4022-A042-9277AD117649}"/>
              </a:ext>
            </a:extLst>
          </p:cNvPr>
          <p:cNvSpPr>
            <a:spLocks noGrp="1"/>
          </p:cNvSpPr>
          <p:nvPr>
            <p:ph type="dt" sz="half" idx="10"/>
          </p:nvPr>
        </p:nvSpPr>
        <p:spPr/>
        <p:txBody>
          <a:bodyPr/>
          <a:lstStyle/>
          <a:p>
            <a:fld id="{5D7840F1-1299-4783-A669-24C903A1054B}" type="datetimeFigureOut">
              <a:rPr lang="en-US" smtClean="0"/>
              <a:t>8/14/2023</a:t>
            </a:fld>
            <a:endParaRPr lang="en-US"/>
          </a:p>
        </p:txBody>
      </p:sp>
      <p:sp>
        <p:nvSpPr>
          <p:cNvPr id="6" name="Footer Placeholder 5">
            <a:extLst>
              <a:ext uri="{FF2B5EF4-FFF2-40B4-BE49-F238E27FC236}">
                <a16:creationId xmlns:a16="http://schemas.microsoft.com/office/drawing/2014/main" id="{35F5EBE8-09D6-4EED-8EA5-A930B1366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85244-0EF1-45C8-BC19-C38C83862DD5}"/>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19792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DA836-2200-4FA9-B0FB-911229604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9D76B-8105-4E64-AE9E-7CE209036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F81A-8714-4016-901A-2E73E634D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840F1-1299-4783-A669-24C903A1054B}" type="datetimeFigureOut">
              <a:rPr lang="en-US" smtClean="0"/>
              <a:t>8/14/2023</a:t>
            </a:fld>
            <a:endParaRPr lang="en-US"/>
          </a:p>
        </p:txBody>
      </p:sp>
      <p:sp>
        <p:nvSpPr>
          <p:cNvPr id="5" name="Footer Placeholder 4">
            <a:extLst>
              <a:ext uri="{FF2B5EF4-FFF2-40B4-BE49-F238E27FC236}">
                <a16:creationId xmlns:a16="http://schemas.microsoft.com/office/drawing/2014/main" id="{96C7F71B-DC3B-4A66-9203-945887FF6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6AE9B-D295-4AE6-9044-5E7B18912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F43A5-1EA7-4E6B-81CD-816973351359}" type="slidenum">
              <a:rPr lang="en-US" smtClean="0"/>
              <a:t>‹#›</a:t>
            </a:fld>
            <a:endParaRPr lang="en-US"/>
          </a:p>
        </p:txBody>
      </p:sp>
    </p:spTree>
    <p:extLst>
      <p:ext uri="{BB962C8B-B14F-4D97-AF65-F5344CB8AC3E}">
        <p14:creationId xmlns:p14="http://schemas.microsoft.com/office/powerpoint/2010/main" val="2143629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F7F2DC-D9BE-4768-AAA4-06A2678C6E4D}"/>
              </a:ext>
            </a:extLst>
          </p:cNvPr>
          <p:cNvSpPr txBox="1"/>
          <p:nvPr/>
        </p:nvSpPr>
        <p:spPr>
          <a:xfrm>
            <a:off x="906308" y="2079653"/>
            <a:ext cx="9937019" cy="2554545"/>
          </a:xfrm>
          <a:prstGeom prst="rect">
            <a:avLst/>
          </a:prstGeom>
          <a:noFill/>
        </p:spPr>
        <p:txBody>
          <a:bodyPr wrap="square" rtlCol="0">
            <a:spAutoFit/>
          </a:bodyPr>
          <a:lstStyle/>
          <a:p>
            <a:pPr marL="342900" indent="-342900">
              <a:buAutoNum type="arabicPeriod"/>
            </a:pPr>
            <a:r>
              <a:rPr lang="en-US" sz="4000" dirty="0"/>
              <a:t>What is JAVA?</a:t>
            </a:r>
          </a:p>
          <a:p>
            <a:pPr marL="342900" indent="-342900">
              <a:buAutoNum type="arabicPeriod"/>
            </a:pPr>
            <a:r>
              <a:rPr lang="en-US" sz="4000" dirty="0"/>
              <a:t>Why JAVA is so popular?</a:t>
            </a:r>
          </a:p>
          <a:p>
            <a:pPr marL="342900" indent="-342900">
              <a:buAutoNum type="arabicPeriod"/>
            </a:pPr>
            <a:r>
              <a:rPr lang="en-US" sz="4000" dirty="0"/>
              <a:t>JDK vs JRE vs JVM</a:t>
            </a:r>
          </a:p>
          <a:p>
            <a:pPr marL="342900" indent="-342900">
              <a:buAutoNum type="arabicPeriod"/>
            </a:pPr>
            <a:r>
              <a:rPr lang="en-US" sz="4000" dirty="0"/>
              <a:t>What is Object Oriented Programming</a:t>
            </a:r>
          </a:p>
        </p:txBody>
      </p:sp>
    </p:spTree>
    <p:extLst>
      <p:ext uri="{BB962C8B-B14F-4D97-AF65-F5344CB8AC3E}">
        <p14:creationId xmlns:p14="http://schemas.microsoft.com/office/powerpoint/2010/main" val="303629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20054B-581E-4E91-93D6-4B689190ADEE}"/>
              </a:ext>
            </a:extLst>
          </p:cNvPr>
          <p:cNvPicPr>
            <a:picLocks noChangeAspect="1"/>
          </p:cNvPicPr>
          <p:nvPr/>
        </p:nvPicPr>
        <p:blipFill>
          <a:blip r:embed="rId2"/>
          <a:stretch>
            <a:fillRect/>
          </a:stretch>
        </p:blipFill>
        <p:spPr>
          <a:xfrm>
            <a:off x="314241" y="1120748"/>
            <a:ext cx="6531622" cy="5526860"/>
          </a:xfrm>
          <a:prstGeom prst="rect">
            <a:avLst/>
          </a:prstGeom>
        </p:spPr>
      </p:pic>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152359" cy="369332"/>
          </a:xfrm>
          <a:prstGeom prst="rect">
            <a:avLst/>
          </a:prstGeom>
          <a:noFill/>
        </p:spPr>
        <p:txBody>
          <a:bodyPr wrap="square" rtlCol="0">
            <a:spAutoFit/>
          </a:bodyPr>
          <a:lstStyle/>
          <a:p>
            <a:r>
              <a:rPr lang="en-US" b="1" dirty="0">
                <a:solidFill>
                  <a:srgbClr val="0070C0"/>
                </a:solidFill>
              </a:rPr>
              <a:t>Static Polymorphism(Overload)</a:t>
            </a:r>
          </a:p>
        </p:txBody>
      </p:sp>
    </p:spTree>
    <p:extLst>
      <p:ext uri="{BB962C8B-B14F-4D97-AF65-F5344CB8AC3E}">
        <p14:creationId xmlns:p14="http://schemas.microsoft.com/office/powerpoint/2010/main" val="208934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Runtime Polymorphism(Override)</a:t>
            </a:r>
          </a:p>
        </p:txBody>
      </p:sp>
      <p:pic>
        <p:nvPicPr>
          <p:cNvPr id="5" name="Picture 4">
            <a:extLst>
              <a:ext uri="{FF2B5EF4-FFF2-40B4-BE49-F238E27FC236}">
                <a16:creationId xmlns:a16="http://schemas.microsoft.com/office/drawing/2014/main" id="{62B2368D-EFA4-47E6-9BD3-F1C0E38DC0D6}"/>
              </a:ext>
            </a:extLst>
          </p:cNvPr>
          <p:cNvPicPr>
            <a:picLocks noChangeAspect="1"/>
          </p:cNvPicPr>
          <p:nvPr/>
        </p:nvPicPr>
        <p:blipFill>
          <a:blip r:embed="rId2"/>
          <a:stretch>
            <a:fillRect/>
          </a:stretch>
        </p:blipFill>
        <p:spPr>
          <a:xfrm>
            <a:off x="192470" y="924910"/>
            <a:ext cx="5020661" cy="5933090"/>
          </a:xfrm>
          <a:prstGeom prst="rect">
            <a:avLst/>
          </a:prstGeom>
        </p:spPr>
      </p:pic>
      <p:pic>
        <p:nvPicPr>
          <p:cNvPr id="7" name="Picture 6">
            <a:extLst>
              <a:ext uri="{FF2B5EF4-FFF2-40B4-BE49-F238E27FC236}">
                <a16:creationId xmlns:a16="http://schemas.microsoft.com/office/drawing/2014/main" id="{2490668E-255D-4A0B-A68D-970461CE552C}"/>
              </a:ext>
            </a:extLst>
          </p:cNvPr>
          <p:cNvPicPr>
            <a:picLocks noChangeAspect="1"/>
          </p:cNvPicPr>
          <p:nvPr/>
        </p:nvPicPr>
        <p:blipFill>
          <a:blip r:embed="rId3"/>
          <a:stretch>
            <a:fillRect/>
          </a:stretch>
        </p:blipFill>
        <p:spPr>
          <a:xfrm>
            <a:off x="5364893" y="3261090"/>
            <a:ext cx="4895807" cy="3495759"/>
          </a:xfrm>
          <a:prstGeom prst="rect">
            <a:avLst/>
          </a:prstGeom>
        </p:spPr>
      </p:pic>
    </p:spTree>
    <p:extLst>
      <p:ext uri="{BB962C8B-B14F-4D97-AF65-F5344CB8AC3E}">
        <p14:creationId xmlns:p14="http://schemas.microsoft.com/office/powerpoint/2010/main" val="1621330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1BA486-5F80-4773-93D0-16E6137146C9}"/>
              </a:ext>
            </a:extLst>
          </p:cNvPr>
          <p:cNvPicPr>
            <a:picLocks noChangeAspect="1"/>
          </p:cNvPicPr>
          <p:nvPr/>
        </p:nvPicPr>
        <p:blipFill>
          <a:blip r:embed="rId2"/>
          <a:stretch>
            <a:fillRect/>
          </a:stretch>
        </p:blipFill>
        <p:spPr>
          <a:xfrm>
            <a:off x="508000" y="1755972"/>
            <a:ext cx="11023600" cy="4904785"/>
          </a:xfrm>
          <a:prstGeom prst="rect">
            <a:avLst/>
          </a:prstGeom>
        </p:spPr>
      </p:pic>
      <p:sp>
        <p:nvSpPr>
          <p:cNvPr id="4" name="TextBox 3">
            <a:extLst>
              <a:ext uri="{FF2B5EF4-FFF2-40B4-BE49-F238E27FC236}">
                <a16:creationId xmlns:a16="http://schemas.microsoft.com/office/drawing/2014/main" id="{507E1EFA-6BAC-426C-B2A3-1E8CE240302C}"/>
              </a:ext>
            </a:extLst>
          </p:cNvPr>
          <p:cNvSpPr txBox="1"/>
          <p:nvPr/>
        </p:nvSpPr>
        <p:spPr>
          <a:xfrm>
            <a:off x="3188262" y="347958"/>
            <a:ext cx="3592864" cy="523220"/>
          </a:xfrm>
          <a:prstGeom prst="rect">
            <a:avLst/>
          </a:prstGeom>
          <a:noFill/>
        </p:spPr>
        <p:txBody>
          <a:bodyPr wrap="square" rtlCol="0">
            <a:spAutoFit/>
          </a:bodyPr>
          <a:lstStyle/>
          <a:p>
            <a:pPr algn="ctr"/>
            <a:r>
              <a:rPr lang="en-US" sz="2800" b="1" dirty="0">
                <a:solidFill>
                  <a:srgbClr val="0070C0"/>
                </a:solidFill>
              </a:rPr>
              <a:t>ABSTRACTION</a:t>
            </a:r>
          </a:p>
        </p:txBody>
      </p:sp>
    </p:spTree>
    <p:extLst>
      <p:ext uri="{BB962C8B-B14F-4D97-AF65-F5344CB8AC3E}">
        <p14:creationId xmlns:p14="http://schemas.microsoft.com/office/powerpoint/2010/main" val="3117685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Abstract Class</a:t>
            </a:r>
          </a:p>
        </p:txBody>
      </p:sp>
      <p:pic>
        <p:nvPicPr>
          <p:cNvPr id="3" name="Picture 2">
            <a:extLst>
              <a:ext uri="{FF2B5EF4-FFF2-40B4-BE49-F238E27FC236}">
                <a16:creationId xmlns:a16="http://schemas.microsoft.com/office/drawing/2014/main" id="{94D36F4C-2D76-4552-8A2A-4B20DA5E3789}"/>
              </a:ext>
            </a:extLst>
          </p:cNvPr>
          <p:cNvPicPr>
            <a:picLocks noChangeAspect="1"/>
          </p:cNvPicPr>
          <p:nvPr/>
        </p:nvPicPr>
        <p:blipFill>
          <a:blip r:embed="rId2"/>
          <a:stretch>
            <a:fillRect/>
          </a:stretch>
        </p:blipFill>
        <p:spPr>
          <a:xfrm>
            <a:off x="438011" y="920800"/>
            <a:ext cx="6504955" cy="5698486"/>
          </a:xfrm>
          <a:prstGeom prst="rect">
            <a:avLst/>
          </a:prstGeom>
        </p:spPr>
      </p:pic>
    </p:spTree>
    <p:extLst>
      <p:ext uri="{BB962C8B-B14F-4D97-AF65-F5344CB8AC3E}">
        <p14:creationId xmlns:p14="http://schemas.microsoft.com/office/powerpoint/2010/main" val="456882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Interface</a:t>
            </a:r>
          </a:p>
        </p:txBody>
      </p:sp>
      <p:pic>
        <p:nvPicPr>
          <p:cNvPr id="5" name="Picture 4">
            <a:extLst>
              <a:ext uri="{FF2B5EF4-FFF2-40B4-BE49-F238E27FC236}">
                <a16:creationId xmlns:a16="http://schemas.microsoft.com/office/drawing/2014/main" id="{ECB54041-0857-4ED2-8BDE-3DC85C900510}"/>
              </a:ext>
            </a:extLst>
          </p:cNvPr>
          <p:cNvPicPr>
            <a:picLocks noChangeAspect="1"/>
          </p:cNvPicPr>
          <p:nvPr/>
        </p:nvPicPr>
        <p:blipFill>
          <a:blip r:embed="rId2"/>
          <a:stretch>
            <a:fillRect/>
          </a:stretch>
        </p:blipFill>
        <p:spPr>
          <a:xfrm>
            <a:off x="322406" y="831788"/>
            <a:ext cx="7017070" cy="5795590"/>
          </a:xfrm>
          <a:prstGeom prst="rect">
            <a:avLst/>
          </a:prstGeom>
        </p:spPr>
      </p:pic>
    </p:spTree>
    <p:extLst>
      <p:ext uri="{BB962C8B-B14F-4D97-AF65-F5344CB8AC3E}">
        <p14:creationId xmlns:p14="http://schemas.microsoft.com/office/powerpoint/2010/main" val="4133083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4785090" y="389627"/>
            <a:ext cx="3718802" cy="523220"/>
          </a:xfrm>
          <a:prstGeom prst="rect">
            <a:avLst/>
          </a:prstGeom>
          <a:noFill/>
        </p:spPr>
        <p:txBody>
          <a:bodyPr wrap="square" rtlCol="0">
            <a:spAutoFit/>
          </a:bodyPr>
          <a:lstStyle/>
          <a:p>
            <a:r>
              <a:rPr lang="en-US" sz="2800" b="1" dirty="0">
                <a:solidFill>
                  <a:srgbClr val="0070C0"/>
                </a:solidFill>
              </a:rPr>
              <a:t>ENCAPSULATION</a:t>
            </a:r>
          </a:p>
        </p:txBody>
      </p:sp>
      <p:pic>
        <p:nvPicPr>
          <p:cNvPr id="3" name="Picture 2">
            <a:extLst>
              <a:ext uri="{FF2B5EF4-FFF2-40B4-BE49-F238E27FC236}">
                <a16:creationId xmlns:a16="http://schemas.microsoft.com/office/drawing/2014/main" id="{AACBB657-8CAA-408E-99C7-832943A25CC7}"/>
              </a:ext>
            </a:extLst>
          </p:cNvPr>
          <p:cNvPicPr>
            <a:picLocks noChangeAspect="1"/>
          </p:cNvPicPr>
          <p:nvPr/>
        </p:nvPicPr>
        <p:blipFill>
          <a:blip r:embed="rId2"/>
          <a:stretch>
            <a:fillRect/>
          </a:stretch>
        </p:blipFill>
        <p:spPr>
          <a:xfrm>
            <a:off x="284528" y="1128712"/>
            <a:ext cx="9001125" cy="4600575"/>
          </a:xfrm>
          <a:prstGeom prst="rect">
            <a:avLst/>
          </a:prstGeom>
        </p:spPr>
      </p:pic>
    </p:spTree>
    <p:extLst>
      <p:ext uri="{BB962C8B-B14F-4D97-AF65-F5344CB8AC3E}">
        <p14:creationId xmlns:p14="http://schemas.microsoft.com/office/powerpoint/2010/main" val="3146801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Encapsulation</a:t>
            </a:r>
          </a:p>
        </p:txBody>
      </p:sp>
      <p:pic>
        <p:nvPicPr>
          <p:cNvPr id="3" name="Picture 2">
            <a:extLst>
              <a:ext uri="{FF2B5EF4-FFF2-40B4-BE49-F238E27FC236}">
                <a16:creationId xmlns:a16="http://schemas.microsoft.com/office/drawing/2014/main" id="{D649C603-CF05-4E05-9426-3D6697D12E31}"/>
              </a:ext>
            </a:extLst>
          </p:cNvPr>
          <p:cNvPicPr>
            <a:picLocks noChangeAspect="1"/>
          </p:cNvPicPr>
          <p:nvPr/>
        </p:nvPicPr>
        <p:blipFill>
          <a:blip r:embed="rId2"/>
          <a:stretch>
            <a:fillRect/>
          </a:stretch>
        </p:blipFill>
        <p:spPr>
          <a:xfrm>
            <a:off x="578069" y="831788"/>
            <a:ext cx="6523009" cy="5852234"/>
          </a:xfrm>
          <a:prstGeom prst="rect">
            <a:avLst/>
          </a:prstGeom>
        </p:spPr>
      </p:pic>
    </p:spTree>
    <p:extLst>
      <p:ext uri="{BB962C8B-B14F-4D97-AF65-F5344CB8AC3E}">
        <p14:creationId xmlns:p14="http://schemas.microsoft.com/office/powerpoint/2010/main" val="1613799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4785090" y="389627"/>
            <a:ext cx="3718802" cy="523220"/>
          </a:xfrm>
          <a:prstGeom prst="rect">
            <a:avLst/>
          </a:prstGeom>
          <a:noFill/>
        </p:spPr>
        <p:txBody>
          <a:bodyPr wrap="square" rtlCol="0">
            <a:spAutoFit/>
          </a:bodyPr>
          <a:lstStyle/>
          <a:p>
            <a:r>
              <a:rPr lang="en-US" sz="2800" b="1" dirty="0">
                <a:solidFill>
                  <a:srgbClr val="0070C0"/>
                </a:solidFill>
              </a:rPr>
              <a:t>INHERITANCE</a:t>
            </a:r>
          </a:p>
        </p:txBody>
      </p:sp>
      <p:pic>
        <p:nvPicPr>
          <p:cNvPr id="5" name="Picture 4">
            <a:extLst>
              <a:ext uri="{FF2B5EF4-FFF2-40B4-BE49-F238E27FC236}">
                <a16:creationId xmlns:a16="http://schemas.microsoft.com/office/drawing/2014/main" id="{8AD06D91-DC7B-4E29-8AC2-0AB4F97AF722}"/>
              </a:ext>
            </a:extLst>
          </p:cNvPr>
          <p:cNvPicPr>
            <a:picLocks noChangeAspect="1"/>
          </p:cNvPicPr>
          <p:nvPr/>
        </p:nvPicPr>
        <p:blipFill>
          <a:blip r:embed="rId2"/>
          <a:stretch>
            <a:fillRect/>
          </a:stretch>
        </p:blipFill>
        <p:spPr>
          <a:xfrm>
            <a:off x="1327094" y="1497027"/>
            <a:ext cx="7716893" cy="4280686"/>
          </a:xfrm>
          <a:prstGeom prst="rect">
            <a:avLst/>
          </a:prstGeom>
        </p:spPr>
      </p:pic>
      <p:sp>
        <p:nvSpPr>
          <p:cNvPr id="7" name="Rectangle 6">
            <a:extLst>
              <a:ext uri="{FF2B5EF4-FFF2-40B4-BE49-F238E27FC236}">
                <a16:creationId xmlns:a16="http://schemas.microsoft.com/office/drawing/2014/main" id="{F15D0E94-2B33-4F7F-97A2-BE87198CA8BE}"/>
              </a:ext>
            </a:extLst>
          </p:cNvPr>
          <p:cNvSpPr/>
          <p:nvPr/>
        </p:nvSpPr>
        <p:spPr>
          <a:xfrm>
            <a:off x="1327093" y="1448475"/>
            <a:ext cx="655455" cy="671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5A15F1-48FB-4E3A-9471-DA6EB5224590}"/>
              </a:ext>
            </a:extLst>
          </p:cNvPr>
          <p:cNvSpPr/>
          <p:nvPr/>
        </p:nvSpPr>
        <p:spPr>
          <a:xfrm>
            <a:off x="6096001" y="1424198"/>
            <a:ext cx="3137012" cy="8092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869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Type of Inheritance</a:t>
            </a:r>
          </a:p>
        </p:txBody>
      </p:sp>
      <p:pic>
        <p:nvPicPr>
          <p:cNvPr id="7" name="Picture 6">
            <a:extLst>
              <a:ext uri="{FF2B5EF4-FFF2-40B4-BE49-F238E27FC236}">
                <a16:creationId xmlns:a16="http://schemas.microsoft.com/office/drawing/2014/main" id="{89BC1580-7637-4ECF-A2CA-F69879211B07}"/>
              </a:ext>
            </a:extLst>
          </p:cNvPr>
          <p:cNvPicPr>
            <a:picLocks noChangeAspect="1"/>
          </p:cNvPicPr>
          <p:nvPr/>
        </p:nvPicPr>
        <p:blipFill>
          <a:blip r:embed="rId2"/>
          <a:stretch>
            <a:fillRect/>
          </a:stretch>
        </p:blipFill>
        <p:spPr>
          <a:xfrm>
            <a:off x="175502" y="987228"/>
            <a:ext cx="8830933" cy="5737253"/>
          </a:xfrm>
          <a:prstGeom prst="rect">
            <a:avLst/>
          </a:prstGeom>
        </p:spPr>
      </p:pic>
    </p:spTree>
    <p:extLst>
      <p:ext uri="{BB962C8B-B14F-4D97-AF65-F5344CB8AC3E}">
        <p14:creationId xmlns:p14="http://schemas.microsoft.com/office/powerpoint/2010/main" val="2715561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Single Inheritance</a:t>
            </a:r>
          </a:p>
        </p:txBody>
      </p:sp>
      <p:pic>
        <p:nvPicPr>
          <p:cNvPr id="7" name="Picture 6">
            <a:extLst>
              <a:ext uri="{FF2B5EF4-FFF2-40B4-BE49-F238E27FC236}">
                <a16:creationId xmlns:a16="http://schemas.microsoft.com/office/drawing/2014/main" id="{DE53BE29-9A07-40B4-AF2E-A52C337342DC}"/>
              </a:ext>
            </a:extLst>
          </p:cNvPr>
          <p:cNvPicPr>
            <a:picLocks noChangeAspect="1"/>
          </p:cNvPicPr>
          <p:nvPr/>
        </p:nvPicPr>
        <p:blipFill>
          <a:blip r:embed="rId2"/>
          <a:stretch>
            <a:fillRect/>
          </a:stretch>
        </p:blipFill>
        <p:spPr>
          <a:xfrm>
            <a:off x="352467" y="1042945"/>
            <a:ext cx="6897997" cy="4933950"/>
          </a:xfrm>
          <a:prstGeom prst="rect">
            <a:avLst/>
          </a:prstGeom>
        </p:spPr>
      </p:pic>
    </p:spTree>
    <p:extLst>
      <p:ext uri="{BB962C8B-B14F-4D97-AF65-F5344CB8AC3E}">
        <p14:creationId xmlns:p14="http://schemas.microsoft.com/office/powerpoint/2010/main" val="2408874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Compilation and Execution of a Java Program - GeeksforGeeks">
            <a:extLst>
              <a:ext uri="{FF2B5EF4-FFF2-40B4-BE49-F238E27FC236}">
                <a16:creationId xmlns:a16="http://schemas.microsoft.com/office/drawing/2014/main" id="{E3F20053-7BA1-4122-8844-55C521661F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BD0867F-DE48-4F48-AF53-CDE4517DBA0D}"/>
              </a:ext>
            </a:extLst>
          </p:cNvPr>
          <p:cNvPicPr>
            <a:picLocks noChangeAspect="1"/>
          </p:cNvPicPr>
          <p:nvPr/>
        </p:nvPicPr>
        <p:blipFill>
          <a:blip r:embed="rId2"/>
          <a:stretch>
            <a:fillRect/>
          </a:stretch>
        </p:blipFill>
        <p:spPr>
          <a:xfrm>
            <a:off x="822008" y="307498"/>
            <a:ext cx="10968087" cy="6311788"/>
          </a:xfrm>
          <a:prstGeom prst="rect">
            <a:avLst/>
          </a:prstGeom>
        </p:spPr>
      </p:pic>
    </p:spTree>
    <p:extLst>
      <p:ext uri="{BB962C8B-B14F-4D97-AF65-F5344CB8AC3E}">
        <p14:creationId xmlns:p14="http://schemas.microsoft.com/office/powerpoint/2010/main" val="4226088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Multi Level Inheritance</a:t>
            </a:r>
          </a:p>
        </p:txBody>
      </p:sp>
      <p:pic>
        <p:nvPicPr>
          <p:cNvPr id="3" name="Picture 2">
            <a:extLst>
              <a:ext uri="{FF2B5EF4-FFF2-40B4-BE49-F238E27FC236}">
                <a16:creationId xmlns:a16="http://schemas.microsoft.com/office/drawing/2014/main" id="{1C54808E-9744-42C9-8118-F16F84A6FA1D}"/>
              </a:ext>
            </a:extLst>
          </p:cNvPr>
          <p:cNvPicPr>
            <a:picLocks noChangeAspect="1"/>
          </p:cNvPicPr>
          <p:nvPr/>
        </p:nvPicPr>
        <p:blipFill>
          <a:blip r:embed="rId2"/>
          <a:stretch>
            <a:fillRect/>
          </a:stretch>
        </p:blipFill>
        <p:spPr>
          <a:xfrm>
            <a:off x="166730" y="831787"/>
            <a:ext cx="6210300" cy="5950013"/>
          </a:xfrm>
          <a:prstGeom prst="rect">
            <a:avLst/>
          </a:prstGeom>
        </p:spPr>
      </p:pic>
    </p:spTree>
    <p:extLst>
      <p:ext uri="{BB962C8B-B14F-4D97-AF65-F5344CB8AC3E}">
        <p14:creationId xmlns:p14="http://schemas.microsoft.com/office/powerpoint/2010/main" val="2878262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9" y="462455"/>
            <a:ext cx="3718802" cy="369332"/>
          </a:xfrm>
          <a:prstGeom prst="rect">
            <a:avLst/>
          </a:prstGeom>
          <a:noFill/>
        </p:spPr>
        <p:txBody>
          <a:bodyPr wrap="square" rtlCol="0">
            <a:spAutoFit/>
          </a:bodyPr>
          <a:lstStyle/>
          <a:p>
            <a:r>
              <a:rPr lang="en-US" b="1" dirty="0">
                <a:solidFill>
                  <a:srgbClr val="0070C0"/>
                </a:solidFill>
              </a:rPr>
              <a:t>Hierarchical Inheritance</a:t>
            </a:r>
          </a:p>
        </p:txBody>
      </p:sp>
      <p:pic>
        <p:nvPicPr>
          <p:cNvPr id="5" name="Picture 4">
            <a:extLst>
              <a:ext uri="{FF2B5EF4-FFF2-40B4-BE49-F238E27FC236}">
                <a16:creationId xmlns:a16="http://schemas.microsoft.com/office/drawing/2014/main" id="{A667AF8B-9617-471A-85FA-A632DA34D54A}"/>
              </a:ext>
            </a:extLst>
          </p:cNvPr>
          <p:cNvPicPr>
            <a:picLocks noChangeAspect="1"/>
          </p:cNvPicPr>
          <p:nvPr/>
        </p:nvPicPr>
        <p:blipFill>
          <a:blip r:embed="rId2"/>
          <a:stretch>
            <a:fillRect/>
          </a:stretch>
        </p:blipFill>
        <p:spPr>
          <a:xfrm>
            <a:off x="465247" y="956441"/>
            <a:ext cx="6657975" cy="5805323"/>
          </a:xfrm>
          <a:prstGeom prst="rect">
            <a:avLst/>
          </a:prstGeom>
        </p:spPr>
      </p:pic>
    </p:spTree>
    <p:extLst>
      <p:ext uri="{BB962C8B-B14F-4D97-AF65-F5344CB8AC3E}">
        <p14:creationId xmlns:p14="http://schemas.microsoft.com/office/powerpoint/2010/main" val="719245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578068" y="462455"/>
            <a:ext cx="5911743" cy="369332"/>
          </a:xfrm>
          <a:prstGeom prst="rect">
            <a:avLst/>
          </a:prstGeom>
          <a:noFill/>
        </p:spPr>
        <p:txBody>
          <a:bodyPr wrap="square" rtlCol="0">
            <a:spAutoFit/>
          </a:bodyPr>
          <a:lstStyle/>
          <a:p>
            <a:r>
              <a:rPr lang="en-US" b="1" dirty="0">
                <a:solidFill>
                  <a:srgbClr val="0070C0"/>
                </a:solidFill>
              </a:rPr>
              <a:t>Why Multiple Inheritance not supported in JAVA</a:t>
            </a:r>
          </a:p>
        </p:txBody>
      </p:sp>
      <p:pic>
        <p:nvPicPr>
          <p:cNvPr id="3" name="Picture 2">
            <a:extLst>
              <a:ext uri="{FF2B5EF4-FFF2-40B4-BE49-F238E27FC236}">
                <a16:creationId xmlns:a16="http://schemas.microsoft.com/office/drawing/2014/main" id="{FA8347F6-616F-4746-ACFA-8BED1B0C4571}"/>
              </a:ext>
            </a:extLst>
          </p:cNvPr>
          <p:cNvPicPr>
            <a:picLocks noChangeAspect="1"/>
          </p:cNvPicPr>
          <p:nvPr/>
        </p:nvPicPr>
        <p:blipFill>
          <a:blip r:embed="rId2"/>
          <a:stretch>
            <a:fillRect/>
          </a:stretch>
        </p:blipFill>
        <p:spPr>
          <a:xfrm>
            <a:off x="407933" y="1023445"/>
            <a:ext cx="7886700" cy="5372100"/>
          </a:xfrm>
          <a:prstGeom prst="rect">
            <a:avLst/>
          </a:prstGeom>
        </p:spPr>
      </p:pic>
    </p:spTree>
    <p:extLst>
      <p:ext uri="{BB962C8B-B14F-4D97-AF65-F5344CB8AC3E}">
        <p14:creationId xmlns:p14="http://schemas.microsoft.com/office/powerpoint/2010/main" val="1109941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4543165" y="551467"/>
            <a:ext cx="5911743" cy="461665"/>
          </a:xfrm>
          <a:prstGeom prst="rect">
            <a:avLst/>
          </a:prstGeom>
          <a:noFill/>
        </p:spPr>
        <p:txBody>
          <a:bodyPr wrap="square" rtlCol="0">
            <a:spAutoFit/>
          </a:bodyPr>
          <a:lstStyle/>
          <a:p>
            <a:r>
              <a:rPr lang="en-US" sz="2400" b="1" dirty="0">
                <a:solidFill>
                  <a:srgbClr val="0070C0"/>
                </a:solidFill>
              </a:rPr>
              <a:t>PACKAGES</a:t>
            </a:r>
          </a:p>
        </p:txBody>
      </p:sp>
      <p:sp>
        <p:nvSpPr>
          <p:cNvPr id="2" name="TextBox 1">
            <a:extLst>
              <a:ext uri="{FF2B5EF4-FFF2-40B4-BE49-F238E27FC236}">
                <a16:creationId xmlns:a16="http://schemas.microsoft.com/office/drawing/2014/main" id="{BDDD542B-92CB-4E10-89AC-71047809371D}"/>
              </a:ext>
            </a:extLst>
          </p:cNvPr>
          <p:cNvSpPr txBox="1"/>
          <p:nvPr/>
        </p:nvSpPr>
        <p:spPr>
          <a:xfrm>
            <a:off x="784927" y="1691235"/>
            <a:ext cx="770361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 package is a namespace that </a:t>
            </a:r>
            <a:r>
              <a:rPr lang="en-US" b="1" dirty="0"/>
              <a:t>organizes a set of related classes and interfaces</a:t>
            </a:r>
          </a:p>
          <a:p>
            <a:pPr marL="285750" indent="-285750">
              <a:buFont typeface="Arial" panose="020B0604020202020204" pitchFamily="34" charset="0"/>
              <a:buChar char="•"/>
            </a:pPr>
            <a:r>
              <a:rPr lang="en-US" dirty="0">
                <a:solidFill>
                  <a:srgbClr val="202124"/>
                </a:solidFill>
              </a:rPr>
              <a:t>Conceptually, like</a:t>
            </a:r>
            <a:r>
              <a:rPr lang="en-US" b="0" i="0" dirty="0">
                <a:solidFill>
                  <a:srgbClr val="202124"/>
                </a:solidFill>
                <a:effectLst/>
              </a:rPr>
              <a:t> different folders on your computer</a:t>
            </a:r>
          </a:p>
          <a:p>
            <a:pPr marL="285750" indent="-285750">
              <a:buFont typeface="Arial" panose="020B0604020202020204" pitchFamily="34" charset="0"/>
              <a:buChar char="•"/>
            </a:pPr>
            <a:r>
              <a:rPr lang="en-US" b="0" i="0" dirty="0">
                <a:solidFill>
                  <a:srgbClr val="202124"/>
                </a:solidFill>
                <a:effectLst/>
              </a:rPr>
              <a:t>Is it necessary to use package in Java?</a:t>
            </a:r>
          </a:p>
          <a:p>
            <a:pPr marL="285750" indent="-285750">
              <a:buFont typeface="Arial" panose="020B0604020202020204" pitchFamily="34" charset="0"/>
              <a:buChar char="•"/>
            </a:pPr>
            <a:r>
              <a:rPr lang="en-US" b="0" i="0" dirty="0">
                <a:solidFill>
                  <a:srgbClr val="202124"/>
                </a:solidFill>
                <a:effectLst/>
              </a:rPr>
              <a:t>Java package is </a:t>
            </a:r>
            <a:r>
              <a:rPr lang="en-US" b="1" i="0" dirty="0">
                <a:solidFill>
                  <a:srgbClr val="202124"/>
                </a:solidFill>
                <a:effectLst/>
              </a:rPr>
              <a:t>used to categorize the classes and interfaces so that they can be easily maintained</a:t>
            </a:r>
            <a:endParaRPr lang="en-US" dirty="0">
              <a:solidFill>
                <a:srgbClr val="202124"/>
              </a:solidFill>
            </a:endParaRPr>
          </a:p>
          <a:p>
            <a:pPr marL="285750" indent="-285750">
              <a:buFont typeface="Arial" panose="020B0604020202020204" pitchFamily="34" charset="0"/>
              <a:buChar char="•"/>
            </a:pPr>
            <a:r>
              <a:rPr lang="en-US" b="0" i="0" dirty="0">
                <a:solidFill>
                  <a:srgbClr val="202124"/>
                </a:solidFill>
                <a:effectLst/>
              </a:rPr>
              <a:t>Java package provides access protection</a:t>
            </a:r>
          </a:p>
          <a:p>
            <a:pPr marL="285750" indent="-285750">
              <a:buFont typeface="Arial" panose="020B0604020202020204" pitchFamily="34" charset="0"/>
              <a:buChar char="•"/>
            </a:pPr>
            <a:r>
              <a:rPr lang="en-US" b="0" i="0" dirty="0">
                <a:solidFill>
                  <a:srgbClr val="202124"/>
                </a:solidFill>
                <a:effectLst/>
              </a:rPr>
              <a:t>Java package removes naming collision</a:t>
            </a:r>
          </a:p>
        </p:txBody>
      </p:sp>
    </p:spTree>
    <p:extLst>
      <p:ext uri="{BB962C8B-B14F-4D97-AF65-F5344CB8AC3E}">
        <p14:creationId xmlns:p14="http://schemas.microsoft.com/office/powerpoint/2010/main" val="3883725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784927" y="689031"/>
            <a:ext cx="5911743" cy="369332"/>
          </a:xfrm>
          <a:prstGeom prst="rect">
            <a:avLst/>
          </a:prstGeom>
          <a:noFill/>
        </p:spPr>
        <p:txBody>
          <a:bodyPr wrap="square" rtlCol="0">
            <a:spAutoFit/>
          </a:bodyPr>
          <a:lstStyle/>
          <a:p>
            <a:r>
              <a:rPr lang="en-US" b="1" dirty="0">
                <a:solidFill>
                  <a:srgbClr val="0070C0"/>
                </a:solidFill>
              </a:rPr>
              <a:t>Disadvantages of Packages</a:t>
            </a:r>
          </a:p>
        </p:txBody>
      </p:sp>
      <p:sp>
        <p:nvSpPr>
          <p:cNvPr id="2" name="TextBox 1">
            <a:extLst>
              <a:ext uri="{FF2B5EF4-FFF2-40B4-BE49-F238E27FC236}">
                <a16:creationId xmlns:a16="http://schemas.microsoft.com/office/drawing/2014/main" id="{BDDD542B-92CB-4E10-89AC-71047809371D}"/>
              </a:ext>
            </a:extLst>
          </p:cNvPr>
          <p:cNvSpPr txBox="1"/>
          <p:nvPr/>
        </p:nvSpPr>
        <p:spPr>
          <a:xfrm>
            <a:off x="784927" y="1691235"/>
            <a:ext cx="7703618" cy="923330"/>
          </a:xfrm>
          <a:prstGeom prst="rect">
            <a:avLst/>
          </a:prstGeom>
          <a:noFill/>
        </p:spPr>
        <p:txBody>
          <a:bodyPr wrap="square" rtlCol="0">
            <a:spAutoFit/>
          </a:bodyPr>
          <a:lstStyle/>
          <a:p>
            <a:pPr marL="285750" indent="-285750">
              <a:buFont typeface="Arial" panose="020B0604020202020204" pitchFamily="34" charset="0"/>
              <a:buChar char="•"/>
            </a:pPr>
            <a:r>
              <a:rPr lang="en-US" dirty="0"/>
              <a:t>We cannot pass parameters to packages.</a:t>
            </a:r>
          </a:p>
          <a:p>
            <a:pPr marL="285750" indent="-285750">
              <a:buFont typeface="Arial" panose="020B0604020202020204" pitchFamily="34" charset="0"/>
              <a:buChar char="•"/>
            </a:pPr>
            <a:r>
              <a:rPr lang="en-US" dirty="0"/>
              <a:t>Change in a function needs to be reflected in all the functions that use the changed function and hence the whole package needs to be recompiled</a:t>
            </a:r>
          </a:p>
        </p:txBody>
      </p:sp>
    </p:spTree>
    <p:extLst>
      <p:ext uri="{BB962C8B-B14F-4D97-AF65-F5344CB8AC3E}">
        <p14:creationId xmlns:p14="http://schemas.microsoft.com/office/powerpoint/2010/main" val="3442469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5EE09-0628-4417-91A5-C7E66BD3C9FF}"/>
              </a:ext>
            </a:extLst>
          </p:cNvPr>
          <p:cNvSpPr txBox="1"/>
          <p:nvPr/>
        </p:nvSpPr>
        <p:spPr>
          <a:xfrm>
            <a:off x="4543165" y="551467"/>
            <a:ext cx="5911743" cy="461665"/>
          </a:xfrm>
          <a:prstGeom prst="rect">
            <a:avLst/>
          </a:prstGeom>
          <a:noFill/>
        </p:spPr>
        <p:txBody>
          <a:bodyPr wrap="square" rtlCol="0">
            <a:spAutoFit/>
          </a:bodyPr>
          <a:lstStyle/>
          <a:p>
            <a:r>
              <a:rPr lang="en-US" sz="2400" b="1" dirty="0">
                <a:solidFill>
                  <a:srgbClr val="0070C0"/>
                </a:solidFill>
              </a:rPr>
              <a:t>CONSTRUCTORS</a:t>
            </a:r>
          </a:p>
        </p:txBody>
      </p:sp>
      <p:sp>
        <p:nvSpPr>
          <p:cNvPr id="2" name="TextBox 1">
            <a:extLst>
              <a:ext uri="{FF2B5EF4-FFF2-40B4-BE49-F238E27FC236}">
                <a16:creationId xmlns:a16="http://schemas.microsoft.com/office/drawing/2014/main" id="{BDDD542B-92CB-4E10-89AC-71047809371D}"/>
              </a:ext>
            </a:extLst>
          </p:cNvPr>
          <p:cNvSpPr txBox="1"/>
          <p:nvPr/>
        </p:nvSpPr>
        <p:spPr>
          <a:xfrm>
            <a:off x="1457774" y="1219210"/>
            <a:ext cx="7703618"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rPr>
              <a:t>A constructor in Java is a </a:t>
            </a:r>
            <a:r>
              <a:rPr lang="en-US" b="1" i="0" dirty="0">
                <a:solidFill>
                  <a:srgbClr val="000000"/>
                </a:solidFill>
                <a:effectLst/>
              </a:rPr>
              <a:t>special method</a:t>
            </a:r>
            <a:r>
              <a:rPr lang="en-US" b="0" i="0" dirty="0">
                <a:solidFill>
                  <a:srgbClr val="000000"/>
                </a:solidFill>
                <a:effectLst/>
              </a:rPr>
              <a:t> that is used to initialize objects. The constructor is called when an object of a class is created</a:t>
            </a:r>
          </a:p>
          <a:p>
            <a:pPr marL="285750" indent="-285750">
              <a:buFont typeface="Arial" panose="020B0604020202020204" pitchFamily="34" charset="0"/>
              <a:buChar char="•"/>
            </a:pPr>
            <a:r>
              <a:rPr lang="en-US" b="0" i="0" dirty="0">
                <a:solidFill>
                  <a:srgbClr val="000000"/>
                </a:solidFill>
                <a:effectLst/>
                <a:latin typeface="Nunito" pitchFamily="2" charset="0"/>
              </a:rPr>
              <a:t> Constructors have no explicit return type</a:t>
            </a:r>
          </a:p>
          <a:p>
            <a:endParaRPr lang="en-US" b="0" i="0" dirty="0">
              <a:solidFill>
                <a:srgbClr val="000000"/>
              </a:solidFill>
              <a:effectLst/>
              <a:latin typeface="Nunito" pitchFamily="2" charset="0"/>
            </a:endParaRPr>
          </a:p>
          <a:p>
            <a:r>
              <a:rPr lang="en-US" b="0" i="0" dirty="0">
                <a:solidFill>
                  <a:srgbClr val="000000"/>
                </a:solidFill>
                <a:effectLst/>
                <a:latin typeface="Nunito" pitchFamily="2" charset="0"/>
              </a:rPr>
              <a:t>	</a:t>
            </a:r>
          </a:p>
          <a:p>
            <a:endParaRPr lang="en-US" i="1" dirty="0"/>
          </a:p>
        </p:txBody>
      </p:sp>
      <p:pic>
        <p:nvPicPr>
          <p:cNvPr id="8" name="Picture 7">
            <a:extLst>
              <a:ext uri="{FF2B5EF4-FFF2-40B4-BE49-F238E27FC236}">
                <a16:creationId xmlns:a16="http://schemas.microsoft.com/office/drawing/2014/main" id="{864222EF-A6E6-45B0-8837-C907C6E71D37}"/>
              </a:ext>
            </a:extLst>
          </p:cNvPr>
          <p:cNvPicPr>
            <a:picLocks noChangeAspect="1"/>
          </p:cNvPicPr>
          <p:nvPr/>
        </p:nvPicPr>
        <p:blipFill>
          <a:blip r:embed="rId2"/>
          <a:stretch>
            <a:fillRect/>
          </a:stretch>
        </p:blipFill>
        <p:spPr>
          <a:xfrm>
            <a:off x="1581922" y="2516055"/>
            <a:ext cx="3429000" cy="2205602"/>
          </a:xfrm>
          <a:prstGeom prst="rect">
            <a:avLst/>
          </a:prstGeom>
        </p:spPr>
      </p:pic>
    </p:spTree>
    <p:extLst>
      <p:ext uri="{BB962C8B-B14F-4D97-AF65-F5344CB8AC3E}">
        <p14:creationId xmlns:p14="http://schemas.microsoft.com/office/powerpoint/2010/main" val="623440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74C640-A24D-4B8A-81C1-29902DFE9C7B}"/>
              </a:ext>
            </a:extLst>
          </p:cNvPr>
          <p:cNvPicPr>
            <a:picLocks noChangeAspect="1"/>
          </p:cNvPicPr>
          <p:nvPr/>
        </p:nvPicPr>
        <p:blipFill>
          <a:blip r:embed="rId2"/>
          <a:stretch>
            <a:fillRect/>
          </a:stretch>
        </p:blipFill>
        <p:spPr>
          <a:xfrm>
            <a:off x="1052894" y="825388"/>
            <a:ext cx="7710780" cy="5343581"/>
          </a:xfrm>
          <a:prstGeom prst="rect">
            <a:avLst/>
          </a:prstGeom>
        </p:spPr>
      </p:pic>
    </p:spTree>
    <p:extLst>
      <p:ext uri="{BB962C8B-B14F-4D97-AF65-F5344CB8AC3E}">
        <p14:creationId xmlns:p14="http://schemas.microsoft.com/office/powerpoint/2010/main" val="2720404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E4D856-FD0E-4C95-9866-DDC1126B5DFD}"/>
              </a:ext>
            </a:extLst>
          </p:cNvPr>
          <p:cNvSpPr txBox="1"/>
          <p:nvPr/>
        </p:nvSpPr>
        <p:spPr>
          <a:xfrm>
            <a:off x="784927" y="689031"/>
            <a:ext cx="5911743" cy="369332"/>
          </a:xfrm>
          <a:prstGeom prst="rect">
            <a:avLst/>
          </a:prstGeom>
          <a:noFill/>
        </p:spPr>
        <p:txBody>
          <a:bodyPr wrap="square" rtlCol="0">
            <a:spAutoFit/>
          </a:bodyPr>
          <a:lstStyle/>
          <a:p>
            <a:r>
              <a:rPr lang="en-US" b="1" dirty="0">
                <a:solidFill>
                  <a:srgbClr val="0070C0"/>
                </a:solidFill>
              </a:rPr>
              <a:t>Type of Constructor</a:t>
            </a:r>
          </a:p>
        </p:txBody>
      </p:sp>
      <p:pic>
        <p:nvPicPr>
          <p:cNvPr id="4" name="Picture 3">
            <a:extLst>
              <a:ext uri="{FF2B5EF4-FFF2-40B4-BE49-F238E27FC236}">
                <a16:creationId xmlns:a16="http://schemas.microsoft.com/office/drawing/2014/main" id="{04F50E5C-BFA0-41F0-BAEE-C913FC7C2CEB}"/>
              </a:ext>
            </a:extLst>
          </p:cNvPr>
          <p:cNvPicPr>
            <a:picLocks noChangeAspect="1"/>
          </p:cNvPicPr>
          <p:nvPr/>
        </p:nvPicPr>
        <p:blipFill>
          <a:blip r:embed="rId2"/>
          <a:stretch>
            <a:fillRect/>
          </a:stretch>
        </p:blipFill>
        <p:spPr>
          <a:xfrm>
            <a:off x="1001347" y="1381631"/>
            <a:ext cx="9153525" cy="3981450"/>
          </a:xfrm>
          <a:prstGeom prst="rect">
            <a:avLst/>
          </a:prstGeom>
        </p:spPr>
      </p:pic>
    </p:spTree>
    <p:extLst>
      <p:ext uri="{BB962C8B-B14F-4D97-AF65-F5344CB8AC3E}">
        <p14:creationId xmlns:p14="http://schemas.microsoft.com/office/powerpoint/2010/main" val="3549634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E4D856-FD0E-4C95-9866-DDC1126B5DFD}"/>
              </a:ext>
            </a:extLst>
          </p:cNvPr>
          <p:cNvSpPr txBox="1"/>
          <p:nvPr/>
        </p:nvSpPr>
        <p:spPr>
          <a:xfrm>
            <a:off x="903610" y="335640"/>
            <a:ext cx="2395243" cy="369332"/>
          </a:xfrm>
          <a:prstGeom prst="rect">
            <a:avLst/>
          </a:prstGeom>
          <a:noFill/>
        </p:spPr>
        <p:txBody>
          <a:bodyPr wrap="square" rtlCol="0">
            <a:spAutoFit/>
          </a:bodyPr>
          <a:lstStyle/>
          <a:p>
            <a:r>
              <a:rPr lang="en-US" b="1" dirty="0">
                <a:solidFill>
                  <a:srgbClr val="0070C0"/>
                </a:solidFill>
              </a:rPr>
              <a:t>Default Constructor</a:t>
            </a:r>
          </a:p>
        </p:txBody>
      </p:sp>
      <p:pic>
        <p:nvPicPr>
          <p:cNvPr id="5" name="Picture 4">
            <a:extLst>
              <a:ext uri="{FF2B5EF4-FFF2-40B4-BE49-F238E27FC236}">
                <a16:creationId xmlns:a16="http://schemas.microsoft.com/office/drawing/2014/main" id="{FCA9E993-E255-4125-A077-5861DB46BCC2}"/>
              </a:ext>
            </a:extLst>
          </p:cNvPr>
          <p:cNvPicPr>
            <a:picLocks noChangeAspect="1"/>
          </p:cNvPicPr>
          <p:nvPr/>
        </p:nvPicPr>
        <p:blipFill>
          <a:blip r:embed="rId2"/>
          <a:stretch>
            <a:fillRect/>
          </a:stretch>
        </p:blipFill>
        <p:spPr>
          <a:xfrm>
            <a:off x="573799" y="914400"/>
            <a:ext cx="4653655" cy="2241494"/>
          </a:xfrm>
          <a:prstGeom prst="rect">
            <a:avLst/>
          </a:prstGeom>
        </p:spPr>
      </p:pic>
      <p:pic>
        <p:nvPicPr>
          <p:cNvPr id="7" name="Picture 6">
            <a:extLst>
              <a:ext uri="{FF2B5EF4-FFF2-40B4-BE49-F238E27FC236}">
                <a16:creationId xmlns:a16="http://schemas.microsoft.com/office/drawing/2014/main" id="{2005A310-7077-49DC-A1A1-81B904C96150}"/>
              </a:ext>
            </a:extLst>
          </p:cNvPr>
          <p:cNvPicPr>
            <a:picLocks noChangeAspect="1"/>
          </p:cNvPicPr>
          <p:nvPr/>
        </p:nvPicPr>
        <p:blipFill>
          <a:blip r:embed="rId3"/>
          <a:stretch>
            <a:fillRect/>
          </a:stretch>
        </p:blipFill>
        <p:spPr>
          <a:xfrm>
            <a:off x="5792350" y="905979"/>
            <a:ext cx="5148081" cy="2249915"/>
          </a:xfrm>
          <a:prstGeom prst="rect">
            <a:avLst/>
          </a:prstGeom>
        </p:spPr>
      </p:pic>
      <p:sp>
        <p:nvSpPr>
          <p:cNvPr id="8" name="TextBox 7">
            <a:extLst>
              <a:ext uri="{FF2B5EF4-FFF2-40B4-BE49-F238E27FC236}">
                <a16:creationId xmlns:a16="http://schemas.microsoft.com/office/drawing/2014/main" id="{9D325709-903B-4CC2-8A67-70FBECB18CE2}"/>
              </a:ext>
            </a:extLst>
          </p:cNvPr>
          <p:cNvSpPr txBox="1"/>
          <p:nvPr/>
        </p:nvSpPr>
        <p:spPr>
          <a:xfrm>
            <a:off x="6844513" y="344697"/>
            <a:ext cx="2744549" cy="369332"/>
          </a:xfrm>
          <a:prstGeom prst="rect">
            <a:avLst/>
          </a:prstGeom>
          <a:noFill/>
        </p:spPr>
        <p:txBody>
          <a:bodyPr wrap="square" rtlCol="0">
            <a:spAutoFit/>
          </a:bodyPr>
          <a:lstStyle/>
          <a:p>
            <a:r>
              <a:rPr lang="en-US" b="1" dirty="0">
                <a:solidFill>
                  <a:srgbClr val="0070C0"/>
                </a:solidFill>
              </a:rPr>
              <a:t>No-Argument Constructor</a:t>
            </a:r>
          </a:p>
        </p:txBody>
      </p:sp>
      <p:pic>
        <p:nvPicPr>
          <p:cNvPr id="10" name="Picture 9">
            <a:extLst>
              <a:ext uri="{FF2B5EF4-FFF2-40B4-BE49-F238E27FC236}">
                <a16:creationId xmlns:a16="http://schemas.microsoft.com/office/drawing/2014/main" id="{A686D99A-48EE-4AF0-830A-D4C63A31D55D}"/>
              </a:ext>
            </a:extLst>
          </p:cNvPr>
          <p:cNvPicPr>
            <a:picLocks noChangeAspect="1"/>
          </p:cNvPicPr>
          <p:nvPr/>
        </p:nvPicPr>
        <p:blipFill>
          <a:blip r:embed="rId4"/>
          <a:stretch>
            <a:fillRect/>
          </a:stretch>
        </p:blipFill>
        <p:spPr>
          <a:xfrm>
            <a:off x="2287844" y="3429001"/>
            <a:ext cx="8328905" cy="3429000"/>
          </a:xfrm>
          <a:prstGeom prst="rect">
            <a:avLst/>
          </a:prstGeom>
        </p:spPr>
      </p:pic>
      <p:sp>
        <p:nvSpPr>
          <p:cNvPr id="11" name="TextBox 10">
            <a:extLst>
              <a:ext uri="{FF2B5EF4-FFF2-40B4-BE49-F238E27FC236}">
                <a16:creationId xmlns:a16="http://schemas.microsoft.com/office/drawing/2014/main" id="{DB534284-C83C-4457-AFF5-F812C3B89CA9}"/>
              </a:ext>
            </a:extLst>
          </p:cNvPr>
          <p:cNvSpPr txBox="1"/>
          <p:nvPr/>
        </p:nvSpPr>
        <p:spPr>
          <a:xfrm>
            <a:off x="231971" y="4434051"/>
            <a:ext cx="2395243" cy="646331"/>
          </a:xfrm>
          <a:prstGeom prst="rect">
            <a:avLst/>
          </a:prstGeom>
          <a:noFill/>
        </p:spPr>
        <p:txBody>
          <a:bodyPr wrap="square" rtlCol="0">
            <a:spAutoFit/>
          </a:bodyPr>
          <a:lstStyle/>
          <a:p>
            <a:r>
              <a:rPr lang="en-US" b="1" dirty="0">
                <a:solidFill>
                  <a:srgbClr val="0070C0"/>
                </a:solidFill>
              </a:rPr>
              <a:t>Parameterized Constructor</a:t>
            </a:r>
          </a:p>
        </p:txBody>
      </p:sp>
    </p:spTree>
    <p:extLst>
      <p:ext uri="{BB962C8B-B14F-4D97-AF65-F5344CB8AC3E}">
        <p14:creationId xmlns:p14="http://schemas.microsoft.com/office/powerpoint/2010/main" val="596002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C3ABBA-9AB9-4FD7-BB09-2F4B2BB5782F}"/>
              </a:ext>
            </a:extLst>
          </p:cNvPr>
          <p:cNvPicPr>
            <a:picLocks noChangeAspect="1"/>
          </p:cNvPicPr>
          <p:nvPr/>
        </p:nvPicPr>
        <p:blipFill>
          <a:blip r:embed="rId2"/>
          <a:stretch>
            <a:fillRect/>
          </a:stretch>
        </p:blipFill>
        <p:spPr>
          <a:xfrm>
            <a:off x="140178" y="1293590"/>
            <a:ext cx="5419051" cy="4063338"/>
          </a:xfrm>
          <a:prstGeom prst="rect">
            <a:avLst/>
          </a:prstGeom>
        </p:spPr>
      </p:pic>
      <p:pic>
        <p:nvPicPr>
          <p:cNvPr id="13" name="Picture 12">
            <a:extLst>
              <a:ext uri="{FF2B5EF4-FFF2-40B4-BE49-F238E27FC236}">
                <a16:creationId xmlns:a16="http://schemas.microsoft.com/office/drawing/2014/main" id="{1252F2DB-9918-4C14-8B37-2E86AE0F5049}"/>
              </a:ext>
            </a:extLst>
          </p:cNvPr>
          <p:cNvPicPr>
            <a:picLocks noChangeAspect="1"/>
          </p:cNvPicPr>
          <p:nvPr/>
        </p:nvPicPr>
        <p:blipFill>
          <a:blip r:embed="rId3"/>
          <a:stretch>
            <a:fillRect/>
          </a:stretch>
        </p:blipFill>
        <p:spPr>
          <a:xfrm>
            <a:off x="5939554" y="1270452"/>
            <a:ext cx="5583504" cy="4063338"/>
          </a:xfrm>
          <a:prstGeom prst="rect">
            <a:avLst/>
          </a:prstGeom>
        </p:spPr>
      </p:pic>
      <p:sp>
        <p:nvSpPr>
          <p:cNvPr id="14" name="TextBox 13">
            <a:extLst>
              <a:ext uri="{FF2B5EF4-FFF2-40B4-BE49-F238E27FC236}">
                <a16:creationId xmlns:a16="http://schemas.microsoft.com/office/drawing/2014/main" id="{695E8F2D-D2AF-4133-9617-2170AD649A01}"/>
              </a:ext>
            </a:extLst>
          </p:cNvPr>
          <p:cNvSpPr txBox="1"/>
          <p:nvPr/>
        </p:nvSpPr>
        <p:spPr>
          <a:xfrm>
            <a:off x="903610" y="335640"/>
            <a:ext cx="2395243" cy="369332"/>
          </a:xfrm>
          <a:prstGeom prst="rect">
            <a:avLst/>
          </a:prstGeom>
          <a:noFill/>
        </p:spPr>
        <p:txBody>
          <a:bodyPr wrap="square" rtlCol="0">
            <a:spAutoFit/>
          </a:bodyPr>
          <a:lstStyle/>
          <a:p>
            <a:r>
              <a:rPr lang="en-US" b="1" dirty="0">
                <a:solidFill>
                  <a:srgbClr val="0070C0"/>
                </a:solidFill>
              </a:rPr>
              <a:t>Java Super Constructor</a:t>
            </a:r>
          </a:p>
        </p:txBody>
      </p:sp>
    </p:spTree>
    <p:extLst>
      <p:ext uri="{BB962C8B-B14F-4D97-AF65-F5344CB8AC3E}">
        <p14:creationId xmlns:p14="http://schemas.microsoft.com/office/powerpoint/2010/main" val="3147087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70025" y="125496"/>
            <a:ext cx="3762703" cy="369332"/>
          </a:xfrm>
          <a:prstGeom prst="rect">
            <a:avLst/>
          </a:prstGeom>
          <a:noFill/>
        </p:spPr>
        <p:txBody>
          <a:bodyPr wrap="square" rtlCol="0">
            <a:spAutoFit/>
          </a:bodyPr>
          <a:lstStyle/>
          <a:p>
            <a:r>
              <a:rPr lang="en-US" b="1" dirty="0">
                <a:solidFill>
                  <a:srgbClr val="0070C0"/>
                </a:solidFill>
              </a:rPr>
              <a:t>Data Types, Variables and Operators</a:t>
            </a:r>
          </a:p>
        </p:txBody>
      </p:sp>
      <p:pic>
        <p:nvPicPr>
          <p:cNvPr id="5" name="Picture 4">
            <a:extLst>
              <a:ext uri="{FF2B5EF4-FFF2-40B4-BE49-F238E27FC236}">
                <a16:creationId xmlns:a16="http://schemas.microsoft.com/office/drawing/2014/main" id="{C19C95AC-959E-22AF-6CFF-B6F98FC4A05D}"/>
              </a:ext>
            </a:extLst>
          </p:cNvPr>
          <p:cNvPicPr>
            <a:picLocks noChangeAspect="1"/>
          </p:cNvPicPr>
          <p:nvPr/>
        </p:nvPicPr>
        <p:blipFill>
          <a:blip r:embed="rId2"/>
          <a:stretch>
            <a:fillRect/>
          </a:stretch>
        </p:blipFill>
        <p:spPr>
          <a:xfrm>
            <a:off x="501481" y="1015125"/>
            <a:ext cx="5518769" cy="4551796"/>
          </a:xfrm>
          <a:prstGeom prst="rect">
            <a:avLst/>
          </a:prstGeom>
        </p:spPr>
      </p:pic>
      <p:pic>
        <p:nvPicPr>
          <p:cNvPr id="7" name="Picture 6">
            <a:extLst>
              <a:ext uri="{FF2B5EF4-FFF2-40B4-BE49-F238E27FC236}">
                <a16:creationId xmlns:a16="http://schemas.microsoft.com/office/drawing/2014/main" id="{E90B6A7F-DE65-1641-BCB6-BE7F3D271325}"/>
              </a:ext>
            </a:extLst>
          </p:cNvPr>
          <p:cNvPicPr>
            <a:picLocks noChangeAspect="1"/>
          </p:cNvPicPr>
          <p:nvPr/>
        </p:nvPicPr>
        <p:blipFill>
          <a:blip r:embed="rId3"/>
          <a:stretch>
            <a:fillRect/>
          </a:stretch>
        </p:blipFill>
        <p:spPr>
          <a:xfrm>
            <a:off x="6470542" y="310162"/>
            <a:ext cx="5397777" cy="1778091"/>
          </a:xfrm>
          <a:prstGeom prst="rect">
            <a:avLst/>
          </a:prstGeom>
        </p:spPr>
      </p:pic>
      <p:pic>
        <p:nvPicPr>
          <p:cNvPr id="9" name="Picture 8">
            <a:extLst>
              <a:ext uri="{FF2B5EF4-FFF2-40B4-BE49-F238E27FC236}">
                <a16:creationId xmlns:a16="http://schemas.microsoft.com/office/drawing/2014/main" id="{E6002F99-2BA6-75D7-F698-95166B90AE28}"/>
              </a:ext>
            </a:extLst>
          </p:cNvPr>
          <p:cNvPicPr>
            <a:picLocks noChangeAspect="1"/>
          </p:cNvPicPr>
          <p:nvPr/>
        </p:nvPicPr>
        <p:blipFill>
          <a:blip r:embed="rId4"/>
          <a:stretch>
            <a:fillRect/>
          </a:stretch>
        </p:blipFill>
        <p:spPr>
          <a:xfrm>
            <a:off x="5842450" y="2088252"/>
            <a:ext cx="6349550" cy="4551796"/>
          </a:xfrm>
          <a:prstGeom prst="rect">
            <a:avLst/>
          </a:prstGeom>
        </p:spPr>
      </p:pic>
    </p:spTree>
    <p:extLst>
      <p:ext uri="{BB962C8B-B14F-4D97-AF65-F5344CB8AC3E}">
        <p14:creationId xmlns:p14="http://schemas.microsoft.com/office/powerpoint/2010/main" val="1106691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53841" y="108173"/>
            <a:ext cx="3762703" cy="369332"/>
          </a:xfrm>
          <a:prstGeom prst="rect">
            <a:avLst/>
          </a:prstGeom>
          <a:noFill/>
        </p:spPr>
        <p:txBody>
          <a:bodyPr wrap="square" rtlCol="0">
            <a:spAutoFit/>
          </a:bodyPr>
          <a:lstStyle/>
          <a:p>
            <a:r>
              <a:rPr lang="en-US" b="1" dirty="0">
                <a:solidFill>
                  <a:srgbClr val="0070C0"/>
                </a:solidFill>
              </a:rPr>
              <a:t>Exception Handling</a:t>
            </a:r>
          </a:p>
        </p:txBody>
      </p:sp>
      <p:pic>
        <p:nvPicPr>
          <p:cNvPr id="9" name="Picture 8">
            <a:extLst>
              <a:ext uri="{FF2B5EF4-FFF2-40B4-BE49-F238E27FC236}">
                <a16:creationId xmlns:a16="http://schemas.microsoft.com/office/drawing/2014/main" id="{D30841A9-86CF-788D-956B-D7ECBDCF3224}"/>
              </a:ext>
            </a:extLst>
          </p:cNvPr>
          <p:cNvPicPr>
            <a:picLocks noChangeAspect="1"/>
          </p:cNvPicPr>
          <p:nvPr/>
        </p:nvPicPr>
        <p:blipFill>
          <a:blip r:embed="rId2"/>
          <a:stretch>
            <a:fillRect/>
          </a:stretch>
        </p:blipFill>
        <p:spPr>
          <a:xfrm>
            <a:off x="6425274" y="180685"/>
            <a:ext cx="5410478" cy="4504604"/>
          </a:xfrm>
          <a:prstGeom prst="rect">
            <a:avLst/>
          </a:prstGeom>
        </p:spPr>
      </p:pic>
      <p:pic>
        <p:nvPicPr>
          <p:cNvPr id="11" name="Picture 10">
            <a:extLst>
              <a:ext uri="{FF2B5EF4-FFF2-40B4-BE49-F238E27FC236}">
                <a16:creationId xmlns:a16="http://schemas.microsoft.com/office/drawing/2014/main" id="{1187D5AC-30EA-9390-5E88-93F74BC94048}"/>
              </a:ext>
            </a:extLst>
          </p:cNvPr>
          <p:cNvPicPr>
            <a:picLocks noChangeAspect="1"/>
          </p:cNvPicPr>
          <p:nvPr/>
        </p:nvPicPr>
        <p:blipFill>
          <a:blip r:embed="rId3"/>
          <a:stretch>
            <a:fillRect/>
          </a:stretch>
        </p:blipFill>
        <p:spPr>
          <a:xfrm>
            <a:off x="6513670" y="4885399"/>
            <a:ext cx="5378726" cy="1547770"/>
          </a:xfrm>
          <a:prstGeom prst="rect">
            <a:avLst/>
          </a:prstGeom>
        </p:spPr>
      </p:pic>
      <p:pic>
        <p:nvPicPr>
          <p:cNvPr id="3" name="Picture 2">
            <a:extLst>
              <a:ext uri="{FF2B5EF4-FFF2-40B4-BE49-F238E27FC236}">
                <a16:creationId xmlns:a16="http://schemas.microsoft.com/office/drawing/2014/main" id="{D22F666A-3F62-E1F0-63CE-596F5970D601}"/>
              </a:ext>
            </a:extLst>
          </p:cNvPr>
          <p:cNvPicPr>
            <a:picLocks noChangeAspect="1"/>
          </p:cNvPicPr>
          <p:nvPr/>
        </p:nvPicPr>
        <p:blipFill>
          <a:blip r:embed="rId4"/>
          <a:stretch>
            <a:fillRect/>
          </a:stretch>
        </p:blipFill>
        <p:spPr>
          <a:xfrm>
            <a:off x="356249" y="818011"/>
            <a:ext cx="5971724" cy="5615158"/>
          </a:xfrm>
          <a:prstGeom prst="rect">
            <a:avLst/>
          </a:prstGeom>
        </p:spPr>
      </p:pic>
    </p:spTree>
    <p:extLst>
      <p:ext uri="{BB962C8B-B14F-4D97-AF65-F5344CB8AC3E}">
        <p14:creationId xmlns:p14="http://schemas.microsoft.com/office/powerpoint/2010/main" val="2962912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53841" y="108173"/>
            <a:ext cx="4855129" cy="369332"/>
          </a:xfrm>
          <a:prstGeom prst="rect">
            <a:avLst/>
          </a:prstGeom>
          <a:noFill/>
        </p:spPr>
        <p:txBody>
          <a:bodyPr wrap="square" rtlCol="0">
            <a:spAutoFit/>
          </a:bodyPr>
          <a:lstStyle/>
          <a:p>
            <a:r>
              <a:rPr lang="en-US" b="1" dirty="0">
                <a:solidFill>
                  <a:srgbClr val="0070C0"/>
                </a:solidFill>
              </a:rPr>
              <a:t>Exception Handling – throw and throws</a:t>
            </a:r>
          </a:p>
        </p:txBody>
      </p:sp>
      <p:sp>
        <p:nvSpPr>
          <p:cNvPr id="2" name="TextBox 1">
            <a:extLst>
              <a:ext uri="{FF2B5EF4-FFF2-40B4-BE49-F238E27FC236}">
                <a16:creationId xmlns:a16="http://schemas.microsoft.com/office/drawing/2014/main" id="{3A4C29A3-0D73-1161-AE4D-6548727059CC}"/>
              </a:ext>
            </a:extLst>
          </p:cNvPr>
          <p:cNvSpPr txBox="1"/>
          <p:nvPr/>
        </p:nvSpPr>
        <p:spPr>
          <a:xfrm>
            <a:off x="307496" y="614995"/>
            <a:ext cx="5219364" cy="2308324"/>
          </a:xfrm>
          <a:prstGeom prst="rect">
            <a:avLst/>
          </a:prstGeom>
          <a:noFill/>
        </p:spPr>
        <p:txBody>
          <a:bodyPr wrap="square" rtlCol="0">
            <a:spAutoFit/>
          </a:bodyPr>
          <a:lstStyle/>
          <a:p>
            <a:r>
              <a:rPr lang="en-US" b="1" i="0" dirty="0">
                <a:solidFill>
                  <a:srgbClr val="0F172A"/>
                </a:solidFill>
                <a:effectLst/>
                <a:latin typeface="ui-sans-serif"/>
              </a:rPr>
              <a:t>throw keyword: </a:t>
            </a:r>
            <a:r>
              <a:rPr lang="en-US" b="0" i="0" dirty="0">
                <a:solidFill>
                  <a:srgbClr val="0F172A"/>
                </a:solidFill>
                <a:effectLst/>
                <a:latin typeface="ui-sans-serif"/>
              </a:rPr>
              <a:t>The </a:t>
            </a:r>
            <a:r>
              <a:rPr lang="en-US" b="1" i="0" dirty="0">
                <a:solidFill>
                  <a:srgbClr val="0F172A"/>
                </a:solidFill>
                <a:effectLst/>
                <a:latin typeface="ui-sans-serif"/>
              </a:rPr>
              <a:t>throw</a:t>
            </a:r>
            <a:r>
              <a:rPr lang="en-US" b="0" i="0" dirty="0">
                <a:solidFill>
                  <a:srgbClr val="0F172A"/>
                </a:solidFill>
                <a:effectLst/>
                <a:latin typeface="ui-sans-serif"/>
              </a:rPr>
              <a:t> keyword is used to explicitly throw an exception. It is followed by an instance of an exception class or a subclass of Throwable. When an exception is thrown, the normal flow of the program is disrupted, and the control is transferred to the nearest exception handler that can handle the thrown exception.</a:t>
            </a:r>
          </a:p>
          <a:p>
            <a:endParaRPr lang="en-US" dirty="0"/>
          </a:p>
        </p:txBody>
      </p:sp>
      <p:sp>
        <p:nvSpPr>
          <p:cNvPr id="5" name="TextBox 4">
            <a:extLst>
              <a:ext uri="{FF2B5EF4-FFF2-40B4-BE49-F238E27FC236}">
                <a16:creationId xmlns:a16="http://schemas.microsoft.com/office/drawing/2014/main" id="{26182917-76F7-1271-8056-F34DDBE03C0F}"/>
              </a:ext>
            </a:extLst>
          </p:cNvPr>
          <p:cNvSpPr txBox="1"/>
          <p:nvPr/>
        </p:nvSpPr>
        <p:spPr>
          <a:xfrm>
            <a:off x="428878" y="3617140"/>
            <a:ext cx="4782393" cy="2031325"/>
          </a:xfrm>
          <a:prstGeom prst="rect">
            <a:avLst/>
          </a:prstGeom>
          <a:noFill/>
        </p:spPr>
        <p:txBody>
          <a:bodyPr wrap="square" rtlCol="0">
            <a:spAutoFit/>
          </a:bodyPr>
          <a:lstStyle/>
          <a:p>
            <a:r>
              <a:rPr lang="en-US" b="1" i="0" dirty="0">
                <a:solidFill>
                  <a:srgbClr val="0F172A"/>
                </a:solidFill>
                <a:effectLst/>
                <a:latin typeface="ui-sans-serif"/>
              </a:rPr>
              <a:t>throws</a:t>
            </a:r>
            <a:r>
              <a:rPr lang="en-US" b="0" i="0" dirty="0">
                <a:solidFill>
                  <a:srgbClr val="0F172A"/>
                </a:solidFill>
                <a:effectLst/>
                <a:latin typeface="ui-sans-serif"/>
              </a:rPr>
              <a:t> keyword: The </a:t>
            </a:r>
            <a:r>
              <a:rPr lang="en-US" b="1" i="0" dirty="0">
                <a:solidFill>
                  <a:srgbClr val="0F172A"/>
                </a:solidFill>
                <a:effectLst/>
                <a:latin typeface="ui-sans-serif"/>
              </a:rPr>
              <a:t>throws</a:t>
            </a:r>
            <a:r>
              <a:rPr lang="en-US" b="0" i="0" dirty="0">
                <a:solidFill>
                  <a:srgbClr val="0F172A"/>
                </a:solidFill>
                <a:effectLst/>
                <a:latin typeface="ui-sans-serif"/>
              </a:rPr>
              <a:t> keyword is used in the method signature to declare that a method may throw one or more types of exceptions. It is used to indicate that the responsibility of handling the exception is delegated to the caller of the method.</a:t>
            </a:r>
          </a:p>
          <a:p>
            <a:endParaRPr lang="en-US" dirty="0"/>
          </a:p>
        </p:txBody>
      </p:sp>
      <p:pic>
        <p:nvPicPr>
          <p:cNvPr id="10" name="Picture 9">
            <a:extLst>
              <a:ext uri="{FF2B5EF4-FFF2-40B4-BE49-F238E27FC236}">
                <a16:creationId xmlns:a16="http://schemas.microsoft.com/office/drawing/2014/main" id="{41B1E31B-9B29-132C-33C9-8A722126A6CB}"/>
              </a:ext>
            </a:extLst>
          </p:cNvPr>
          <p:cNvPicPr>
            <a:picLocks noChangeAspect="1"/>
          </p:cNvPicPr>
          <p:nvPr/>
        </p:nvPicPr>
        <p:blipFill>
          <a:blip r:embed="rId2"/>
          <a:stretch>
            <a:fillRect/>
          </a:stretch>
        </p:blipFill>
        <p:spPr>
          <a:xfrm>
            <a:off x="5705636" y="477504"/>
            <a:ext cx="6178868" cy="5114091"/>
          </a:xfrm>
          <a:prstGeom prst="rect">
            <a:avLst/>
          </a:prstGeom>
        </p:spPr>
      </p:pic>
    </p:spTree>
    <p:extLst>
      <p:ext uri="{BB962C8B-B14F-4D97-AF65-F5344CB8AC3E}">
        <p14:creationId xmlns:p14="http://schemas.microsoft.com/office/powerpoint/2010/main" val="11011427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53841" y="108173"/>
            <a:ext cx="4855129" cy="369332"/>
          </a:xfrm>
          <a:prstGeom prst="rect">
            <a:avLst/>
          </a:prstGeom>
          <a:noFill/>
        </p:spPr>
        <p:txBody>
          <a:bodyPr wrap="square" rtlCol="0">
            <a:spAutoFit/>
          </a:bodyPr>
          <a:lstStyle/>
          <a:p>
            <a:r>
              <a:rPr lang="en-US" b="1" dirty="0">
                <a:solidFill>
                  <a:srgbClr val="0070C0"/>
                </a:solidFill>
              </a:rPr>
              <a:t>Exception Handling – Custom Exception</a:t>
            </a:r>
          </a:p>
        </p:txBody>
      </p:sp>
      <p:sp>
        <p:nvSpPr>
          <p:cNvPr id="3" name="TextBox 2">
            <a:extLst>
              <a:ext uri="{FF2B5EF4-FFF2-40B4-BE49-F238E27FC236}">
                <a16:creationId xmlns:a16="http://schemas.microsoft.com/office/drawing/2014/main" id="{2DE28F07-B61E-6C1D-EE56-A65FB49228F3}"/>
              </a:ext>
            </a:extLst>
          </p:cNvPr>
          <p:cNvSpPr txBox="1"/>
          <p:nvPr/>
        </p:nvSpPr>
        <p:spPr>
          <a:xfrm>
            <a:off x="226577" y="655455"/>
            <a:ext cx="10382081" cy="369332"/>
          </a:xfrm>
          <a:prstGeom prst="rect">
            <a:avLst/>
          </a:prstGeom>
          <a:noFill/>
        </p:spPr>
        <p:txBody>
          <a:bodyPr wrap="square" rtlCol="0">
            <a:spAutoFit/>
          </a:bodyPr>
          <a:lstStyle/>
          <a:p>
            <a:r>
              <a:rPr lang="en-US" b="0" i="0" dirty="0">
                <a:solidFill>
                  <a:srgbClr val="0F172A"/>
                </a:solidFill>
                <a:effectLst/>
                <a:latin typeface="ui-sans-serif"/>
              </a:rPr>
              <a:t>In Java, you can create custom exceptions by extending the </a:t>
            </a:r>
            <a:r>
              <a:rPr lang="en-US" b="0" i="0" dirty="0">
                <a:effectLst/>
                <a:latin typeface="ui-sans-serif"/>
              </a:rPr>
              <a:t>Exception</a:t>
            </a:r>
            <a:r>
              <a:rPr lang="en-US" b="0" i="0" dirty="0">
                <a:solidFill>
                  <a:srgbClr val="0F172A"/>
                </a:solidFill>
                <a:effectLst/>
                <a:latin typeface="ui-sans-serif"/>
              </a:rPr>
              <a:t> class or one of its subclasses</a:t>
            </a:r>
            <a:endParaRPr lang="en-US" dirty="0"/>
          </a:p>
        </p:txBody>
      </p:sp>
      <p:pic>
        <p:nvPicPr>
          <p:cNvPr id="7" name="Picture 6">
            <a:extLst>
              <a:ext uri="{FF2B5EF4-FFF2-40B4-BE49-F238E27FC236}">
                <a16:creationId xmlns:a16="http://schemas.microsoft.com/office/drawing/2014/main" id="{647D772A-A046-4535-3D70-37A877A303DD}"/>
              </a:ext>
            </a:extLst>
          </p:cNvPr>
          <p:cNvPicPr>
            <a:picLocks noChangeAspect="1"/>
          </p:cNvPicPr>
          <p:nvPr/>
        </p:nvPicPr>
        <p:blipFill>
          <a:blip r:embed="rId2"/>
          <a:stretch>
            <a:fillRect/>
          </a:stretch>
        </p:blipFill>
        <p:spPr>
          <a:xfrm>
            <a:off x="526797" y="1202737"/>
            <a:ext cx="8002208" cy="1876719"/>
          </a:xfrm>
          <a:prstGeom prst="rect">
            <a:avLst/>
          </a:prstGeom>
        </p:spPr>
      </p:pic>
      <p:pic>
        <p:nvPicPr>
          <p:cNvPr id="9" name="Picture 8">
            <a:extLst>
              <a:ext uri="{FF2B5EF4-FFF2-40B4-BE49-F238E27FC236}">
                <a16:creationId xmlns:a16="http://schemas.microsoft.com/office/drawing/2014/main" id="{6CDC6B0B-6077-9C6D-9A84-1E20B2949A8F}"/>
              </a:ext>
            </a:extLst>
          </p:cNvPr>
          <p:cNvPicPr>
            <a:picLocks noChangeAspect="1"/>
          </p:cNvPicPr>
          <p:nvPr/>
        </p:nvPicPr>
        <p:blipFill>
          <a:blip r:embed="rId3"/>
          <a:stretch>
            <a:fillRect/>
          </a:stretch>
        </p:blipFill>
        <p:spPr>
          <a:xfrm>
            <a:off x="361488" y="3321645"/>
            <a:ext cx="9615992" cy="3111660"/>
          </a:xfrm>
          <a:prstGeom prst="rect">
            <a:avLst/>
          </a:prstGeom>
        </p:spPr>
      </p:pic>
    </p:spTree>
    <p:extLst>
      <p:ext uri="{BB962C8B-B14F-4D97-AF65-F5344CB8AC3E}">
        <p14:creationId xmlns:p14="http://schemas.microsoft.com/office/powerpoint/2010/main" val="12624817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4536934" y="408469"/>
            <a:ext cx="2395243" cy="523220"/>
          </a:xfrm>
          <a:prstGeom prst="rect">
            <a:avLst/>
          </a:prstGeom>
          <a:noFill/>
        </p:spPr>
        <p:txBody>
          <a:bodyPr wrap="square" rtlCol="0">
            <a:spAutoFit/>
          </a:bodyPr>
          <a:lstStyle/>
          <a:p>
            <a:r>
              <a:rPr lang="en-US" sz="2800" b="1" dirty="0">
                <a:solidFill>
                  <a:srgbClr val="0070C0"/>
                </a:solidFill>
              </a:rPr>
              <a:t>COLLECTIONS</a:t>
            </a:r>
          </a:p>
        </p:txBody>
      </p:sp>
      <p:sp>
        <p:nvSpPr>
          <p:cNvPr id="4" name="TextBox 3">
            <a:extLst>
              <a:ext uri="{FF2B5EF4-FFF2-40B4-BE49-F238E27FC236}">
                <a16:creationId xmlns:a16="http://schemas.microsoft.com/office/drawing/2014/main" id="{FC133212-EAC1-4173-BF9A-C8B5DDF998F5}"/>
              </a:ext>
            </a:extLst>
          </p:cNvPr>
          <p:cNvSpPr txBox="1"/>
          <p:nvPr/>
        </p:nvSpPr>
        <p:spPr>
          <a:xfrm>
            <a:off x="655456" y="1060057"/>
            <a:ext cx="10576290"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73239"/>
                </a:solidFill>
                <a:effectLst/>
              </a:rPr>
              <a:t>Any group of individual objects which are represented as a single unit is known as the collection of the objects.</a:t>
            </a:r>
          </a:p>
          <a:p>
            <a:pPr marL="285750" indent="-285750">
              <a:buFont typeface="Arial" panose="020B0604020202020204" pitchFamily="34" charset="0"/>
              <a:buChar char="•"/>
            </a:pPr>
            <a:r>
              <a:rPr lang="en-US" b="0" i="0" dirty="0">
                <a:solidFill>
                  <a:srgbClr val="273239"/>
                </a:solidFill>
                <a:effectLst/>
              </a:rPr>
              <a:t>Before the Collection Framework(or before JDK 1.2) was introduced, the standard methods for grouping Java objects (or collections) were </a:t>
            </a:r>
            <a:r>
              <a:rPr lang="en-US" b="1" i="0" u="sng" dirty="0">
                <a:effectLst/>
              </a:rPr>
              <a:t>Arrays</a:t>
            </a:r>
            <a:r>
              <a:rPr lang="en-US" b="0" i="0" dirty="0">
                <a:solidFill>
                  <a:srgbClr val="273239"/>
                </a:solidFill>
                <a:effectLst/>
              </a:rPr>
              <a:t> or </a:t>
            </a:r>
            <a:r>
              <a:rPr lang="en-US" b="1" i="0" u="sng" dirty="0">
                <a:effectLst/>
              </a:rPr>
              <a:t>Vectors</a:t>
            </a:r>
            <a:r>
              <a:rPr lang="en-US" b="0" i="0" dirty="0">
                <a:solidFill>
                  <a:srgbClr val="273239"/>
                </a:solidFill>
                <a:effectLst/>
              </a:rPr>
              <a:t>, or </a:t>
            </a:r>
            <a:r>
              <a:rPr lang="en-US" b="1" i="0" u="sng" dirty="0">
                <a:effectLst/>
              </a:rPr>
              <a:t>Hashtables</a:t>
            </a:r>
            <a:r>
              <a:rPr lang="en-US" b="0" i="0" dirty="0">
                <a:solidFill>
                  <a:srgbClr val="273239"/>
                </a:solidFill>
                <a:effectLst/>
              </a:rPr>
              <a:t>. All of these collections had no common interface</a:t>
            </a:r>
          </a:p>
          <a:p>
            <a:pPr marL="285750" indent="-285750">
              <a:buFont typeface="Arial" panose="020B0604020202020204" pitchFamily="34" charset="0"/>
              <a:buChar char="•"/>
            </a:pPr>
            <a:r>
              <a:rPr lang="en-US" b="0" i="0" dirty="0">
                <a:solidFill>
                  <a:srgbClr val="273239"/>
                </a:solidFill>
                <a:effectLst/>
              </a:rPr>
              <a:t>The implementation of all these collections was defined independently and had no correlation among them</a:t>
            </a:r>
          </a:p>
          <a:p>
            <a:pPr marL="285750" indent="-285750">
              <a:buFont typeface="Arial" panose="020B0604020202020204" pitchFamily="34" charset="0"/>
              <a:buChar char="•"/>
            </a:pPr>
            <a:r>
              <a:rPr lang="en-US" b="0" i="0" dirty="0">
                <a:solidFill>
                  <a:srgbClr val="273239"/>
                </a:solidFill>
                <a:effectLst/>
              </a:rPr>
              <a:t>It is very difficult for the users to remember all the different </a:t>
            </a:r>
            <a:r>
              <a:rPr lang="en-US" b="1" i="0" u="sng" dirty="0">
                <a:effectLst/>
              </a:rPr>
              <a:t>methods</a:t>
            </a:r>
            <a:r>
              <a:rPr lang="en-US" b="0" i="0" dirty="0">
                <a:solidFill>
                  <a:srgbClr val="273239"/>
                </a:solidFill>
                <a:effectLst/>
              </a:rPr>
              <a:t>, syntax, and </a:t>
            </a:r>
            <a:r>
              <a:rPr lang="en-US" b="1" i="0" u="sng" dirty="0">
                <a:effectLst/>
              </a:rPr>
              <a:t>constructors</a:t>
            </a:r>
            <a:r>
              <a:rPr lang="en-US" b="0" i="0" dirty="0">
                <a:solidFill>
                  <a:srgbClr val="273239"/>
                </a:solidFill>
                <a:effectLst/>
              </a:rPr>
              <a:t> present in every collection class</a:t>
            </a:r>
            <a:endParaRPr lang="en-US" dirty="0"/>
          </a:p>
        </p:txBody>
      </p:sp>
    </p:spTree>
    <p:extLst>
      <p:ext uri="{BB962C8B-B14F-4D97-AF65-F5344CB8AC3E}">
        <p14:creationId xmlns:p14="http://schemas.microsoft.com/office/powerpoint/2010/main" val="2792505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109063"/>
            <a:ext cx="5936857" cy="369332"/>
          </a:xfrm>
          <a:prstGeom prst="rect">
            <a:avLst/>
          </a:prstGeom>
          <a:noFill/>
        </p:spPr>
        <p:txBody>
          <a:bodyPr wrap="square" rtlCol="0">
            <a:spAutoFit/>
          </a:bodyPr>
          <a:lstStyle/>
          <a:p>
            <a:r>
              <a:rPr lang="en-US" b="1" dirty="0">
                <a:solidFill>
                  <a:srgbClr val="0070C0"/>
                </a:solidFill>
              </a:rPr>
              <a:t>Advantages of the Collection Framework</a:t>
            </a:r>
          </a:p>
        </p:txBody>
      </p:sp>
      <p:sp>
        <p:nvSpPr>
          <p:cNvPr id="4" name="TextBox 3">
            <a:extLst>
              <a:ext uri="{FF2B5EF4-FFF2-40B4-BE49-F238E27FC236}">
                <a16:creationId xmlns:a16="http://schemas.microsoft.com/office/drawing/2014/main" id="{FC133212-EAC1-4173-BF9A-C8B5DDF998F5}"/>
              </a:ext>
            </a:extLst>
          </p:cNvPr>
          <p:cNvSpPr txBox="1"/>
          <p:nvPr/>
        </p:nvSpPr>
        <p:spPr>
          <a:xfrm>
            <a:off x="655456" y="1060057"/>
            <a:ext cx="10576290" cy="3693319"/>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273239"/>
                </a:solidFill>
                <a:effectLst/>
                <a:latin typeface="urw-din"/>
              </a:rPr>
              <a:t>Consistent API:</a:t>
            </a:r>
            <a:r>
              <a:rPr lang="en-US" b="0" i="0" dirty="0">
                <a:solidFill>
                  <a:srgbClr val="273239"/>
                </a:solidFill>
                <a:effectLst/>
                <a:latin typeface="urw-din"/>
              </a:rPr>
              <a:t> The API has a basic set of </a:t>
            </a:r>
            <a:r>
              <a:rPr lang="en-US" b="0" i="0" u="sng" dirty="0">
                <a:effectLst/>
                <a:latin typeface="urw-din"/>
              </a:rPr>
              <a:t>interfaces</a:t>
            </a:r>
            <a:r>
              <a:rPr lang="en-US" b="0" i="0" dirty="0">
                <a:solidFill>
                  <a:srgbClr val="273239"/>
                </a:solidFill>
                <a:effectLst/>
                <a:latin typeface="urw-din"/>
              </a:rPr>
              <a:t> like </a:t>
            </a:r>
            <a:r>
              <a:rPr lang="en-US" b="0" i="1" dirty="0">
                <a:solidFill>
                  <a:srgbClr val="273239"/>
                </a:solidFill>
                <a:effectLst/>
                <a:latin typeface="urw-din"/>
              </a:rPr>
              <a:t>Collection</a:t>
            </a:r>
            <a:r>
              <a:rPr lang="en-US" b="0" i="0" dirty="0">
                <a:solidFill>
                  <a:srgbClr val="273239"/>
                </a:solidFill>
                <a:effectLst/>
                <a:latin typeface="urw-din"/>
              </a:rPr>
              <a:t>, </a:t>
            </a:r>
            <a:r>
              <a:rPr lang="en-US" b="0" i="1" dirty="0">
                <a:solidFill>
                  <a:srgbClr val="273239"/>
                </a:solidFill>
                <a:effectLst/>
                <a:latin typeface="urw-din"/>
              </a:rPr>
              <a:t>Set</a:t>
            </a:r>
            <a:r>
              <a:rPr lang="en-US" b="0" i="0" dirty="0">
                <a:solidFill>
                  <a:srgbClr val="273239"/>
                </a:solidFill>
                <a:effectLst/>
                <a:latin typeface="urw-din"/>
              </a:rPr>
              <a:t>, </a:t>
            </a:r>
            <a:r>
              <a:rPr lang="en-US" b="0" i="1" dirty="0">
                <a:solidFill>
                  <a:srgbClr val="273239"/>
                </a:solidFill>
                <a:effectLst/>
                <a:latin typeface="urw-din"/>
              </a:rPr>
              <a:t>List</a:t>
            </a:r>
            <a:r>
              <a:rPr lang="en-US" b="0" i="0" dirty="0">
                <a:solidFill>
                  <a:srgbClr val="273239"/>
                </a:solidFill>
                <a:effectLst/>
                <a:latin typeface="urw-din"/>
              </a:rPr>
              <a:t>, or </a:t>
            </a:r>
            <a:r>
              <a:rPr lang="en-US" b="0" i="1" dirty="0">
                <a:solidFill>
                  <a:srgbClr val="273239"/>
                </a:solidFill>
                <a:effectLst/>
                <a:latin typeface="urw-din"/>
              </a:rPr>
              <a:t>Map</a:t>
            </a:r>
            <a:r>
              <a:rPr lang="en-US" b="0" i="0" dirty="0">
                <a:solidFill>
                  <a:srgbClr val="273239"/>
                </a:solidFill>
                <a:effectLst/>
                <a:latin typeface="urw-din"/>
              </a:rPr>
              <a:t>, all the classes (</a:t>
            </a:r>
            <a:r>
              <a:rPr lang="en-US" b="0" i="0" u="sng" dirty="0">
                <a:effectLst/>
                <a:latin typeface="urw-din"/>
              </a:rPr>
              <a:t>ArrayList</a:t>
            </a:r>
            <a:r>
              <a:rPr lang="en-US" b="0" i="0" dirty="0">
                <a:solidFill>
                  <a:srgbClr val="273239"/>
                </a:solidFill>
                <a:effectLst/>
                <a:latin typeface="urw-din"/>
              </a:rPr>
              <a:t>, </a:t>
            </a:r>
            <a:r>
              <a:rPr lang="en-US" b="0" i="0" u="sng" dirty="0">
                <a:effectLst/>
                <a:latin typeface="urw-din"/>
              </a:rPr>
              <a:t>LinkedList</a:t>
            </a:r>
            <a:r>
              <a:rPr lang="en-US" b="0" i="0" dirty="0">
                <a:solidFill>
                  <a:srgbClr val="273239"/>
                </a:solidFill>
                <a:effectLst/>
                <a:latin typeface="urw-din"/>
              </a:rPr>
              <a:t>, Vector, etc.) that implement these interfaces have </a:t>
            </a:r>
            <a:r>
              <a:rPr lang="en-US" b="0" i="1" dirty="0">
                <a:solidFill>
                  <a:srgbClr val="273239"/>
                </a:solidFill>
                <a:effectLst/>
                <a:latin typeface="urw-din"/>
              </a:rPr>
              <a:t>some</a:t>
            </a:r>
            <a:r>
              <a:rPr lang="en-US" b="0" i="0" dirty="0">
                <a:solidFill>
                  <a:srgbClr val="273239"/>
                </a:solidFill>
                <a:effectLst/>
                <a:latin typeface="urw-din"/>
              </a:rPr>
              <a:t> common set of methods</a:t>
            </a:r>
          </a:p>
          <a:p>
            <a:endParaRPr lang="en-US" b="0" i="0" dirty="0">
              <a:solidFill>
                <a:srgbClr val="273239"/>
              </a:solidFill>
              <a:effectLst/>
              <a:latin typeface="urw-din"/>
            </a:endParaRPr>
          </a:p>
          <a:p>
            <a:pPr marL="285750" indent="-285750">
              <a:buFont typeface="Arial" panose="020B0604020202020204" pitchFamily="34" charset="0"/>
              <a:buChar char="•"/>
            </a:pPr>
            <a:r>
              <a:rPr lang="en-US" b="1" i="0" dirty="0">
                <a:solidFill>
                  <a:srgbClr val="273239"/>
                </a:solidFill>
                <a:effectLst/>
                <a:latin typeface="urw-din"/>
              </a:rPr>
              <a:t>Reduces programming effort:</a:t>
            </a:r>
            <a:r>
              <a:rPr lang="en-US" b="0" i="0" dirty="0">
                <a:solidFill>
                  <a:srgbClr val="273239"/>
                </a:solidFill>
                <a:effectLst/>
                <a:latin typeface="urw-din"/>
              </a:rPr>
              <a:t> A programmer doesn’t have to worry about the design of the Collection but rather he can focus on its best use in his program. Therefore, the basic concept of Object-oriented programming (i.e.) abstraction has been successfully implemented</a:t>
            </a:r>
          </a:p>
          <a:p>
            <a:pPr marL="285750" indent="-285750">
              <a:buFont typeface="Arial" panose="020B0604020202020204" pitchFamily="34" charset="0"/>
              <a:buChar char="•"/>
            </a:pPr>
            <a:endParaRPr lang="en-US" dirty="0">
              <a:solidFill>
                <a:srgbClr val="273239"/>
              </a:solidFill>
              <a:latin typeface="urw-din"/>
            </a:endParaRPr>
          </a:p>
          <a:p>
            <a:pPr marL="285750" indent="-285750">
              <a:buFont typeface="Arial" panose="020B0604020202020204" pitchFamily="34" charset="0"/>
              <a:buChar char="•"/>
            </a:pPr>
            <a:r>
              <a:rPr lang="en-US" b="1" i="0" dirty="0">
                <a:solidFill>
                  <a:srgbClr val="273239"/>
                </a:solidFill>
                <a:effectLst/>
                <a:latin typeface="urw-din"/>
              </a:rPr>
              <a:t>Increases program speed and quality:</a:t>
            </a:r>
            <a:r>
              <a:rPr lang="en-US" b="0" i="0" dirty="0">
                <a:solidFill>
                  <a:srgbClr val="273239"/>
                </a:solidFill>
                <a:effectLst/>
                <a:latin typeface="urw-din"/>
              </a:rPr>
              <a:t> Increases performance by providing high-performance implementations of useful data structures and algorithms because in this case, the programmer need not think of the best implementation of a specific data structure. He can simply use the best implementation to drastically boost the performance of his algorithm/program</a:t>
            </a:r>
          </a:p>
          <a:p>
            <a:pPr marL="285750" indent="-285750">
              <a:buFont typeface="Arial" panose="020B0604020202020204" pitchFamily="34" charset="0"/>
              <a:buChar char="•"/>
            </a:pPr>
            <a:endParaRPr lang="en-US" b="0" i="0" dirty="0">
              <a:solidFill>
                <a:srgbClr val="273239"/>
              </a:solidFill>
              <a:effectLst/>
              <a:latin typeface="urw-din"/>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6528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80920" y="100971"/>
            <a:ext cx="5936857" cy="369332"/>
          </a:xfrm>
          <a:prstGeom prst="rect">
            <a:avLst/>
          </a:prstGeom>
          <a:noFill/>
        </p:spPr>
        <p:txBody>
          <a:bodyPr wrap="square" rtlCol="0">
            <a:spAutoFit/>
          </a:bodyPr>
          <a:lstStyle/>
          <a:p>
            <a:r>
              <a:rPr lang="en-US" b="1" dirty="0">
                <a:solidFill>
                  <a:srgbClr val="0070C0"/>
                </a:solidFill>
              </a:rPr>
              <a:t>Collection Hierarchy</a:t>
            </a:r>
          </a:p>
        </p:txBody>
      </p:sp>
      <p:pic>
        <p:nvPicPr>
          <p:cNvPr id="3" name="Picture 2">
            <a:extLst>
              <a:ext uri="{FF2B5EF4-FFF2-40B4-BE49-F238E27FC236}">
                <a16:creationId xmlns:a16="http://schemas.microsoft.com/office/drawing/2014/main" id="{943D6662-5F44-4670-81DC-AC5242A28B10}"/>
              </a:ext>
            </a:extLst>
          </p:cNvPr>
          <p:cNvPicPr>
            <a:picLocks noChangeAspect="1"/>
          </p:cNvPicPr>
          <p:nvPr/>
        </p:nvPicPr>
        <p:blipFill>
          <a:blip r:embed="rId2"/>
          <a:stretch>
            <a:fillRect/>
          </a:stretch>
        </p:blipFill>
        <p:spPr>
          <a:xfrm>
            <a:off x="1081087" y="804862"/>
            <a:ext cx="10029825" cy="5248275"/>
          </a:xfrm>
          <a:prstGeom prst="rect">
            <a:avLst/>
          </a:prstGeom>
        </p:spPr>
      </p:pic>
    </p:spTree>
    <p:extLst>
      <p:ext uri="{BB962C8B-B14F-4D97-AF65-F5344CB8AC3E}">
        <p14:creationId xmlns:p14="http://schemas.microsoft.com/office/powerpoint/2010/main" val="42491109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91313" y="165708"/>
            <a:ext cx="5936857" cy="369332"/>
          </a:xfrm>
          <a:prstGeom prst="rect">
            <a:avLst/>
          </a:prstGeom>
          <a:noFill/>
        </p:spPr>
        <p:txBody>
          <a:bodyPr wrap="square" rtlCol="0">
            <a:spAutoFit/>
          </a:bodyPr>
          <a:lstStyle/>
          <a:p>
            <a:r>
              <a:rPr lang="en-US" b="1" dirty="0">
                <a:solidFill>
                  <a:srgbClr val="0070C0"/>
                </a:solidFill>
              </a:rPr>
              <a:t>Collection</a:t>
            </a:r>
          </a:p>
        </p:txBody>
      </p:sp>
      <p:sp>
        <p:nvSpPr>
          <p:cNvPr id="2" name="TextBox 1">
            <a:extLst>
              <a:ext uri="{FF2B5EF4-FFF2-40B4-BE49-F238E27FC236}">
                <a16:creationId xmlns:a16="http://schemas.microsoft.com/office/drawing/2014/main" id="{6F53A3F7-8A78-4181-8BBC-55D5D7A696D7}"/>
              </a:ext>
            </a:extLst>
          </p:cNvPr>
          <p:cNvSpPr txBox="1"/>
          <p:nvPr/>
        </p:nvSpPr>
        <p:spPr>
          <a:xfrm>
            <a:off x="776835" y="1140977"/>
            <a:ext cx="10357806" cy="6186309"/>
          </a:xfrm>
          <a:prstGeom prst="rect">
            <a:avLst/>
          </a:prstGeom>
          <a:noFill/>
        </p:spPr>
        <p:txBody>
          <a:bodyPr wrap="square" rtlCol="0">
            <a:spAutoFit/>
          </a:bodyPr>
          <a:lstStyle/>
          <a:p>
            <a:pPr marL="285750" indent="-285750">
              <a:buFont typeface="Arial" panose="020B0604020202020204" pitchFamily="34" charset="0"/>
              <a:buChar char="•"/>
            </a:pPr>
            <a:r>
              <a:rPr lang="en-US" b="1" i="0" u="sng" dirty="0">
                <a:solidFill>
                  <a:srgbClr val="273239"/>
                </a:solidFill>
                <a:effectLst/>
                <a:latin typeface="urw-din"/>
              </a:rPr>
              <a:t>Iterable Interface</a:t>
            </a:r>
            <a:r>
              <a:rPr lang="en-US" b="1" i="0" dirty="0">
                <a:solidFill>
                  <a:srgbClr val="273239"/>
                </a:solidFill>
                <a:effectLst/>
                <a:latin typeface="urw-din"/>
              </a:rPr>
              <a:t>:</a:t>
            </a:r>
            <a:r>
              <a:rPr lang="en-US" b="0" i="0" dirty="0">
                <a:solidFill>
                  <a:srgbClr val="273239"/>
                </a:solidFill>
                <a:effectLst/>
                <a:latin typeface="urw-din"/>
              </a:rPr>
              <a:t> This is the root interface for the entire collection framework. The collection interface extends the iterable interface. Therefore, inherently, all the interfaces and classes implement this interface. The main functionality of this interface is to provide an iterator for the collections. It returns the </a:t>
            </a:r>
            <a:r>
              <a:rPr lang="en-US" b="1" i="1" dirty="0">
                <a:solidFill>
                  <a:srgbClr val="273239"/>
                </a:solidFill>
                <a:latin typeface="urw-din"/>
              </a:rPr>
              <a:t>Iterator iterator()</a:t>
            </a:r>
          </a:p>
          <a:p>
            <a:pPr marL="285750" indent="-285750">
              <a:buFont typeface="Arial" panose="020B0604020202020204" pitchFamily="34" charset="0"/>
              <a:buChar char="•"/>
            </a:pPr>
            <a:r>
              <a:rPr lang="en-US" b="1" u="sng" dirty="0">
                <a:solidFill>
                  <a:srgbClr val="273239"/>
                </a:solidFill>
                <a:effectLst/>
                <a:latin typeface="urw-din"/>
              </a:rPr>
              <a:t>Collection Interface</a:t>
            </a:r>
            <a:r>
              <a:rPr lang="en-US" dirty="0">
                <a:solidFill>
                  <a:srgbClr val="273239"/>
                </a:solidFill>
                <a:effectLst/>
                <a:latin typeface="urw-din"/>
              </a:rPr>
              <a:t>: This interface extends the iterable interface and is implemented by all the classes in the collection framework. This interface contains all the basic methods which every collection has like adding the data into the collection, removing the data, clearing the data, etc</a:t>
            </a:r>
            <a:r>
              <a:rPr lang="en-US" b="1" i="1" dirty="0">
                <a:solidFill>
                  <a:srgbClr val="273239"/>
                </a:solidFill>
                <a:effectLst/>
                <a:latin typeface="urw-din"/>
              </a:rPr>
              <a:t>.</a:t>
            </a:r>
          </a:p>
          <a:p>
            <a:pPr marL="285750" indent="-285750">
              <a:buFont typeface="Arial" panose="020B0604020202020204" pitchFamily="34" charset="0"/>
              <a:buChar char="•"/>
            </a:pPr>
            <a:r>
              <a:rPr lang="en-US" b="1" dirty="0">
                <a:solidFill>
                  <a:srgbClr val="273239"/>
                </a:solidFill>
                <a:effectLst/>
                <a:latin typeface="urw-din"/>
              </a:rPr>
              <a:t> </a:t>
            </a:r>
            <a:r>
              <a:rPr lang="en-US" b="1" u="sng" dirty="0">
                <a:solidFill>
                  <a:srgbClr val="273239"/>
                </a:solidFill>
                <a:effectLst/>
                <a:latin typeface="urw-din"/>
              </a:rPr>
              <a:t>List Interface</a:t>
            </a:r>
            <a:r>
              <a:rPr lang="en-US" dirty="0">
                <a:solidFill>
                  <a:srgbClr val="273239"/>
                </a:solidFill>
                <a:effectLst/>
                <a:latin typeface="urw-din"/>
              </a:rPr>
              <a:t>: This is a child interface of the collection interface. This interface is dedicated to the data of the list type in which we can store all the ordered collection of the objects. This list interface is implemented by various classes like </a:t>
            </a:r>
            <a:r>
              <a:rPr lang="en-US" b="1" dirty="0">
                <a:solidFill>
                  <a:srgbClr val="273239"/>
                </a:solidFill>
                <a:effectLst/>
                <a:latin typeface="urw-din"/>
              </a:rPr>
              <a:t>ArrayList, Vector, Stack</a:t>
            </a:r>
          </a:p>
          <a:p>
            <a:pPr lvl="1" fontAlgn="base"/>
            <a:r>
              <a:rPr lang="en-US" b="1" dirty="0">
                <a:solidFill>
                  <a:srgbClr val="273239"/>
                </a:solidFill>
                <a:latin typeface="urw-din"/>
              </a:rPr>
              <a:t>      </a:t>
            </a:r>
            <a:r>
              <a:rPr lang="en-US" b="0" i="1" dirty="0">
                <a:solidFill>
                  <a:srgbClr val="273239"/>
                </a:solidFill>
                <a:effectLst/>
                <a:latin typeface="urw-din"/>
              </a:rPr>
              <a:t>List &lt;T&gt; al = new ArrayList&lt;&gt; (); </a:t>
            </a:r>
            <a:br>
              <a:rPr lang="en-US" b="0" i="1" dirty="0">
                <a:solidFill>
                  <a:srgbClr val="273239"/>
                </a:solidFill>
                <a:effectLst/>
                <a:latin typeface="urw-din"/>
              </a:rPr>
            </a:br>
            <a:r>
              <a:rPr lang="en-US" b="0" i="1" dirty="0">
                <a:solidFill>
                  <a:srgbClr val="273239"/>
                </a:solidFill>
                <a:effectLst/>
                <a:latin typeface="urw-din"/>
              </a:rPr>
              <a:t>      List &lt;T&gt; </a:t>
            </a:r>
            <a:r>
              <a:rPr lang="en-US" b="0" i="1" dirty="0" err="1">
                <a:solidFill>
                  <a:srgbClr val="273239"/>
                </a:solidFill>
                <a:effectLst/>
                <a:latin typeface="urw-din"/>
              </a:rPr>
              <a:t>ll</a:t>
            </a:r>
            <a:r>
              <a:rPr lang="en-US" b="0" i="1" dirty="0">
                <a:solidFill>
                  <a:srgbClr val="273239"/>
                </a:solidFill>
                <a:effectLst/>
                <a:latin typeface="urw-din"/>
              </a:rPr>
              <a:t> = new LinkedList&lt;&gt; (); </a:t>
            </a:r>
            <a:br>
              <a:rPr lang="en-US" b="0" i="1" dirty="0">
                <a:solidFill>
                  <a:srgbClr val="273239"/>
                </a:solidFill>
                <a:effectLst/>
                <a:latin typeface="urw-din"/>
              </a:rPr>
            </a:br>
            <a:r>
              <a:rPr lang="en-US" b="0" i="1" dirty="0">
                <a:solidFill>
                  <a:srgbClr val="273239"/>
                </a:solidFill>
                <a:effectLst/>
                <a:latin typeface="urw-din"/>
              </a:rPr>
              <a:t>      List &lt;T&gt; v = new Vector&lt;&gt; (); </a:t>
            </a:r>
          </a:p>
          <a:p>
            <a:pPr lvl="1" fontAlgn="base"/>
            <a:r>
              <a:rPr lang="en-US" b="0" i="1" dirty="0">
                <a:solidFill>
                  <a:srgbClr val="273239"/>
                </a:solidFill>
                <a:effectLst/>
                <a:latin typeface="urw-din"/>
              </a:rPr>
              <a:t>      Where T is the type of the object </a:t>
            </a:r>
          </a:p>
          <a:p>
            <a:pPr marL="285750" indent="-285750">
              <a:buFont typeface="Arial" panose="020B0604020202020204" pitchFamily="34" charset="0"/>
              <a:buChar char="•"/>
            </a:pPr>
            <a:r>
              <a:rPr lang="en-US" b="1" u="sng" dirty="0">
                <a:solidFill>
                  <a:srgbClr val="273239"/>
                </a:solidFill>
                <a:effectLst/>
                <a:latin typeface="urw-din"/>
              </a:rPr>
              <a:t>Set Interface: </a:t>
            </a:r>
            <a:r>
              <a:rPr lang="en-US" dirty="0">
                <a:solidFill>
                  <a:srgbClr val="273239"/>
                </a:solidFill>
                <a:effectLst/>
                <a:latin typeface="urw-din"/>
              </a:rPr>
              <a:t>A set is an unordered collection of objects in which duplicate values cannot be stored. This set interface is implemented by various classes like HashSet, TreeSet, LinkedHashSet, etc. Since all the subclasses implement the set, we can instantiate a set object with any of these classes</a:t>
            </a:r>
          </a:p>
          <a:p>
            <a:pPr lvl="2" fontAlgn="base"/>
            <a:r>
              <a:rPr lang="en-US" b="0" i="1" dirty="0">
                <a:solidFill>
                  <a:srgbClr val="273239"/>
                </a:solidFill>
                <a:effectLst/>
                <a:latin typeface="urw-din"/>
              </a:rPr>
              <a:t>Set&lt;T&gt; hs = new HashSet&lt;&gt; (); </a:t>
            </a:r>
            <a:br>
              <a:rPr lang="en-US" b="0" i="1" dirty="0">
                <a:solidFill>
                  <a:srgbClr val="273239"/>
                </a:solidFill>
                <a:effectLst/>
                <a:latin typeface="urw-din"/>
              </a:rPr>
            </a:br>
            <a:r>
              <a:rPr lang="en-US" b="0" i="1" dirty="0">
                <a:solidFill>
                  <a:srgbClr val="273239"/>
                </a:solidFill>
                <a:effectLst/>
                <a:latin typeface="urw-din"/>
              </a:rPr>
              <a:t>Set&lt;T&gt; lhs = new LinkedHashSet&lt;&gt; (); </a:t>
            </a:r>
            <a:br>
              <a:rPr lang="en-US" b="0" i="1" dirty="0">
                <a:solidFill>
                  <a:srgbClr val="273239"/>
                </a:solidFill>
                <a:effectLst/>
                <a:latin typeface="urw-din"/>
              </a:rPr>
            </a:br>
            <a:r>
              <a:rPr lang="en-US" b="0" i="1" dirty="0">
                <a:solidFill>
                  <a:srgbClr val="273239"/>
                </a:solidFill>
                <a:effectLst/>
                <a:latin typeface="urw-din"/>
              </a:rPr>
              <a:t>Set&lt;T&gt; ts = new TreeSet&lt;&gt; (); </a:t>
            </a:r>
          </a:p>
          <a:p>
            <a:pPr lvl="2" fontAlgn="base"/>
            <a:r>
              <a:rPr lang="en-US" b="0" i="1" dirty="0">
                <a:solidFill>
                  <a:srgbClr val="273239"/>
                </a:solidFill>
                <a:effectLst/>
                <a:latin typeface="urw-din"/>
              </a:rPr>
              <a:t>Where T is the type of the object</a:t>
            </a:r>
          </a:p>
          <a:p>
            <a:pPr marL="285750" indent="-285750">
              <a:buFont typeface="Arial" panose="020B0604020202020204" pitchFamily="34" charset="0"/>
              <a:buChar char="•"/>
            </a:pPr>
            <a:endParaRPr lang="en-US" dirty="0">
              <a:solidFill>
                <a:srgbClr val="273239"/>
              </a:solidFill>
              <a:effectLst/>
              <a:latin typeface="urw-din"/>
            </a:endParaRPr>
          </a:p>
        </p:txBody>
      </p:sp>
    </p:spTree>
    <p:extLst>
      <p:ext uri="{BB962C8B-B14F-4D97-AF65-F5344CB8AC3E}">
        <p14:creationId xmlns:p14="http://schemas.microsoft.com/office/powerpoint/2010/main" val="1353889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17156"/>
            <a:ext cx="5936857" cy="369332"/>
          </a:xfrm>
          <a:prstGeom prst="rect">
            <a:avLst/>
          </a:prstGeom>
          <a:noFill/>
        </p:spPr>
        <p:txBody>
          <a:bodyPr wrap="square" rtlCol="0">
            <a:spAutoFit/>
          </a:bodyPr>
          <a:lstStyle/>
          <a:p>
            <a:r>
              <a:rPr lang="en-US" b="1" dirty="0">
                <a:solidFill>
                  <a:srgbClr val="0070C0"/>
                </a:solidFill>
              </a:rPr>
              <a:t>Collection</a:t>
            </a:r>
          </a:p>
        </p:txBody>
      </p:sp>
      <p:sp>
        <p:nvSpPr>
          <p:cNvPr id="2" name="TextBox 1">
            <a:extLst>
              <a:ext uri="{FF2B5EF4-FFF2-40B4-BE49-F238E27FC236}">
                <a16:creationId xmlns:a16="http://schemas.microsoft.com/office/drawing/2014/main" id="{6F53A3F7-8A78-4181-8BBC-55D5D7A696D7}"/>
              </a:ext>
            </a:extLst>
          </p:cNvPr>
          <p:cNvSpPr txBox="1"/>
          <p:nvPr/>
        </p:nvSpPr>
        <p:spPr>
          <a:xfrm>
            <a:off x="776835" y="1140977"/>
            <a:ext cx="103578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73239"/>
                </a:solidFill>
                <a:effectLst/>
                <a:latin typeface="urw-din"/>
              </a:rPr>
              <a:t> </a:t>
            </a:r>
            <a:r>
              <a:rPr lang="en-US" b="1" u="sng" dirty="0">
                <a:solidFill>
                  <a:srgbClr val="273239"/>
                </a:solidFill>
                <a:effectLst/>
                <a:latin typeface="urw-din"/>
              </a:rPr>
              <a:t>Map Interface</a:t>
            </a:r>
            <a:r>
              <a:rPr lang="en-US" dirty="0">
                <a:solidFill>
                  <a:srgbClr val="273239"/>
                </a:solidFill>
                <a:effectLst/>
                <a:latin typeface="urw-din"/>
              </a:rPr>
              <a:t>:  Map is not considered to be a true collection, as the Map interface does not extend the Collection interface. A map is a data structure that supports the key-value pair mapping for the data. This interface doesn’t support duplicate keys because the same key cannot have multiple mappings. A map is useful if there is data, and we wish to perform operations based on the key. This map interface is implemented by various classes like HashMap, TreeMap, etc.</a:t>
            </a:r>
          </a:p>
          <a:p>
            <a:pPr lvl="2"/>
            <a:r>
              <a:rPr lang="en-US" b="0" i="1" dirty="0">
                <a:solidFill>
                  <a:srgbClr val="273239"/>
                </a:solidFill>
                <a:effectLst/>
                <a:latin typeface="urw-din"/>
              </a:rPr>
              <a:t>Map&lt;T&gt; hm = new HashMap&lt;&gt; (); </a:t>
            </a:r>
            <a:r>
              <a:rPr lang="en-US" dirty="0"/>
              <a:t/>
            </a:r>
            <a:br>
              <a:rPr lang="en-US" dirty="0"/>
            </a:br>
            <a:r>
              <a:rPr lang="en-US" b="0" i="1" dirty="0">
                <a:solidFill>
                  <a:srgbClr val="273239"/>
                </a:solidFill>
                <a:effectLst/>
                <a:latin typeface="urw-din"/>
              </a:rPr>
              <a:t>Map&lt;T&gt; tm = new TreeMap&lt;&gt; ();</a:t>
            </a:r>
            <a:r>
              <a:rPr lang="en-US" dirty="0"/>
              <a:t/>
            </a:r>
            <a:br>
              <a:rPr lang="en-US" dirty="0"/>
            </a:br>
            <a:r>
              <a:rPr lang="en-US" b="0" i="1" dirty="0">
                <a:solidFill>
                  <a:srgbClr val="273239"/>
                </a:solidFill>
                <a:effectLst/>
                <a:latin typeface="urw-din"/>
              </a:rPr>
              <a:t> </a:t>
            </a:r>
            <a:r>
              <a:rPr lang="en-US" dirty="0"/>
              <a:t/>
            </a:r>
            <a:br>
              <a:rPr lang="en-US" dirty="0"/>
            </a:br>
            <a:r>
              <a:rPr lang="en-US" b="0" i="1" dirty="0">
                <a:solidFill>
                  <a:srgbClr val="273239"/>
                </a:solidFill>
                <a:effectLst/>
                <a:latin typeface="urw-din"/>
              </a:rPr>
              <a:t>Where T is the type of the object. </a:t>
            </a:r>
            <a:endParaRPr lang="en-US" dirty="0">
              <a:solidFill>
                <a:srgbClr val="273239"/>
              </a:solidFill>
              <a:effectLst/>
              <a:latin typeface="urw-din"/>
            </a:endParaRPr>
          </a:p>
        </p:txBody>
      </p:sp>
    </p:spTree>
    <p:extLst>
      <p:ext uri="{BB962C8B-B14F-4D97-AF65-F5344CB8AC3E}">
        <p14:creationId xmlns:p14="http://schemas.microsoft.com/office/powerpoint/2010/main" val="3648020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Collection - ArrayList</a:t>
            </a:r>
          </a:p>
        </p:txBody>
      </p:sp>
      <p:pic>
        <p:nvPicPr>
          <p:cNvPr id="6" name="Picture 5">
            <a:extLst>
              <a:ext uri="{FF2B5EF4-FFF2-40B4-BE49-F238E27FC236}">
                <a16:creationId xmlns:a16="http://schemas.microsoft.com/office/drawing/2014/main" id="{DF2A61CF-0927-1CA8-42A5-9880FD9ACC9D}"/>
              </a:ext>
            </a:extLst>
          </p:cNvPr>
          <p:cNvPicPr>
            <a:picLocks noChangeAspect="1"/>
          </p:cNvPicPr>
          <p:nvPr/>
        </p:nvPicPr>
        <p:blipFill>
          <a:blip r:embed="rId2"/>
          <a:stretch>
            <a:fillRect/>
          </a:stretch>
        </p:blipFill>
        <p:spPr>
          <a:xfrm>
            <a:off x="6748757" y="441801"/>
            <a:ext cx="5074290" cy="984813"/>
          </a:xfrm>
          <a:prstGeom prst="rect">
            <a:avLst/>
          </a:prstGeom>
        </p:spPr>
      </p:pic>
      <p:pic>
        <p:nvPicPr>
          <p:cNvPr id="8" name="Picture 7">
            <a:extLst>
              <a:ext uri="{FF2B5EF4-FFF2-40B4-BE49-F238E27FC236}">
                <a16:creationId xmlns:a16="http://schemas.microsoft.com/office/drawing/2014/main" id="{71DD9BA7-0BD6-CD10-1BB1-FDA2E1986A55}"/>
              </a:ext>
            </a:extLst>
          </p:cNvPr>
          <p:cNvPicPr>
            <a:picLocks noChangeAspect="1"/>
          </p:cNvPicPr>
          <p:nvPr/>
        </p:nvPicPr>
        <p:blipFill>
          <a:blip r:embed="rId3"/>
          <a:stretch>
            <a:fillRect/>
          </a:stretch>
        </p:blipFill>
        <p:spPr>
          <a:xfrm>
            <a:off x="6748758" y="1610317"/>
            <a:ext cx="5378506" cy="4598136"/>
          </a:xfrm>
          <a:prstGeom prst="rect">
            <a:avLst/>
          </a:prstGeom>
        </p:spPr>
      </p:pic>
      <p:pic>
        <p:nvPicPr>
          <p:cNvPr id="10" name="Picture 9">
            <a:extLst>
              <a:ext uri="{FF2B5EF4-FFF2-40B4-BE49-F238E27FC236}">
                <a16:creationId xmlns:a16="http://schemas.microsoft.com/office/drawing/2014/main" id="{2556DE03-E718-55C8-C4E0-F388E6A70EB8}"/>
              </a:ext>
            </a:extLst>
          </p:cNvPr>
          <p:cNvPicPr>
            <a:picLocks noChangeAspect="1"/>
          </p:cNvPicPr>
          <p:nvPr/>
        </p:nvPicPr>
        <p:blipFill>
          <a:blip r:embed="rId4"/>
          <a:stretch>
            <a:fillRect/>
          </a:stretch>
        </p:blipFill>
        <p:spPr>
          <a:xfrm>
            <a:off x="242760" y="502671"/>
            <a:ext cx="6505998" cy="3588160"/>
          </a:xfrm>
          <a:prstGeom prst="rect">
            <a:avLst/>
          </a:prstGeom>
        </p:spPr>
      </p:pic>
      <p:pic>
        <p:nvPicPr>
          <p:cNvPr id="12" name="Picture 11">
            <a:extLst>
              <a:ext uri="{FF2B5EF4-FFF2-40B4-BE49-F238E27FC236}">
                <a16:creationId xmlns:a16="http://schemas.microsoft.com/office/drawing/2014/main" id="{B4ABEC71-CD11-293C-9DB3-C282A1ABD71D}"/>
              </a:ext>
            </a:extLst>
          </p:cNvPr>
          <p:cNvPicPr>
            <a:picLocks noChangeAspect="1"/>
          </p:cNvPicPr>
          <p:nvPr/>
        </p:nvPicPr>
        <p:blipFill>
          <a:blip r:embed="rId5"/>
          <a:stretch>
            <a:fillRect/>
          </a:stretch>
        </p:blipFill>
        <p:spPr>
          <a:xfrm>
            <a:off x="173290" y="4018003"/>
            <a:ext cx="6575467" cy="2357736"/>
          </a:xfrm>
          <a:prstGeom prst="rect">
            <a:avLst/>
          </a:prstGeom>
        </p:spPr>
      </p:pic>
      <p:pic>
        <p:nvPicPr>
          <p:cNvPr id="15" name="Picture 14">
            <a:extLst>
              <a:ext uri="{FF2B5EF4-FFF2-40B4-BE49-F238E27FC236}">
                <a16:creationId xmlns:a16="http://schemas.microsoft.com/office/drawing/2014/main" id="{948BE54C-8D4D-8E60-BE63-059BD235304F}"/>
              </a:ext>
            </a:extLst>
          </p:cNvPr>
          <p:cNvPicPr>
            <a:picLocks noChangeAspect="1"/>
          </p:cNvPicPr>
          <p:nvPr/>
        </p:nvPicPr>
        <p:blipFill>
          <a:blip r:embed="rId6"/>
          <a:stretch>
            <a:fillRect/>
          </a:stretch>
        </p:blipFill>
        <p:spPr>
          <a:xfrm>
            <a:off x="462661" y="6337273"/>
            <a:ext cx="6286096" cy="520727"/>
          </a:xfrm>
          <a:prstGeom prst="rect">
            <a:avLst/>
          </a:prstGeom>
        </p:spPr>
      </p:pic>
    </p:spTree>
    <p:extLst>
      <p:ext uri="{BB962C8B-B14F-4D97-AF65-F5344CB8AC3E}">
        <p14:creationId xmlns:p14="http://schemas.microsoft.com/office/powerpoint/2010/main" val="1201615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Collection - HashMap</a:t>
            </a:r>
          </a:p>
        </p:txBody>
      </p:sp>
      <p:pic>
        <p:nvPicPr>
          <p:cNvPr id="3" name="Picture 2">
            <a:extLst>
              <a:ext uri="{FF2B5EF4-FFF2-40B4-BE49-F238E27FC236}">
                <a16:creationId xmlns:a16="http://schemas.microsoft.com/office/drawing/2014/main" id="{5F492362-91E8-84D4-2B5E-121455BE1DF4}"/>
              </a:ext>
            </a:extLst>
          </p:cNvPr>
          <p:cNvPicPr>
            <a:picLocks noChangeAspect="1"/>
          </p:cNvPicPr>
          <p:nvPr/>
        </p:nvPicPr>
        <p:blipFill>
          <a:blip r:embed="rId2"/>
          <a:stretch>
            <a:fillRect/>
          </a:stretch>
        </p:blipFill>
        <p:spPr>
          <a:xfrm>
            <a:off x="171610" y="520550"/>
            <a:ext cx="6896454" cy="5816899"/>
          </a:xfrm>
          <a:prstGeom prst="rect">
            <a:avLst/>
          </a:prstGeom>
        </p:spPr>
      </p:pic>
      <p:pic>
        <p:nvPicPr>
          <p:cNvPr id="5" name="Picture 4">
            <a:extLst>
              <a:ext uri="{FF2B5EF4-FFF2-40B4-BE49-F238E27FC236}">
                <a16:creationId xmlns:a16="http://schemas.microsoft.com/office/drawing/2014/main" id="{CC4E97E9-AF89-A07B-033F-1210F5EC5513}"/>
              </a:ext>
            </a:extLst>
          </p:cNvPr>
          <p:cNvPicPr>
            <a:picLocks noChangeAspect="1"/>
          </p:cNvPicPr>
          <p:nvPr/>
        </p:nvPicPr>
        <p:blipFill>
          <a:blip r:embed="rId3"/>
          <a:stretch>
            <a:fillRect/>
          </a:stretch>
        </p:blipFill>
        <p:spPr>
          <a:xfrm>
            <a:off x="6986554" y="285637"/>
            <a:ext cx="4045158" cy="1320868"/>
          </a:xfrm>
          <a:prstGeom prst="rect">
            <a:avLst/>
          </a:prstGeom>
        </p:spPr>
      </p:pic>
      <p:pic>
        <p:nvPicPr>
          <p:cNvPr id="9" name="Picture 8">
            <a:extLst>
              <a:ext uri="{FF2B5EF4-FFF2-40B4-BE49-F238E27FC236}">
                <a16:creationId xmlns:a16="http://schemas.microsoft.com/office/drawing/2014/main" id="{BC815C55-2632-C7D6-1CE6-B1DC4DF120BE}"/>
              </a:ext>
            </a:extLst>
          </p:cNvPr>
          <p:cNvPicPr>
            <a:picLocks noChangeAspect="1"/>
          </p:cNvPicPr>
          <p:nvPr/>
        </p:nvPicPr>
        <p:blipFill>
          <a:blip r:embed="rId4"/>
          <a:stretch>
            <a:fillRect/>
          </a:stretch>
        </p:blipFill>
        <p:spPr>
          <a:xfrm>
            <a:off x="6986554" y="1656752"/>
            <a:ext cx="4045158" cy="3505380"/>
          </a:xfrm>
          <a:prstGeom prst="rect">
            <a:avLst/>
          </a:prstGeom>
        </p:spPr>
      </p:pic>
    </p:spTree>
    <p:extLst>
      <p:ext uri="{BB962C8B-B14F-4D97-AF65-F5344CB8AC3E}">
        <p14:creationId xmlns:p14="http://schemas.microsoft.com/office/powerpoint/2010/main" val="3500851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70025" y="125496"/>
            <a:ext cx="3762703" cy="369332"/>
          </a:xfrm>
          <a:prstGeom prst="rect">
            <a:avLst/>
          </a:prstGeom>
          <a:noFill/>
        </p:spPr>
        <p:txBody>
          <a:bodyPr wrap="square" rtlCol="0">
            <a:spAutoFit/>
          </a:bodyPr>
          <a:lstStyle/>
          <a:p>
            <a:r>
              <a:rPr lang="en-US" b="1" dirty="0">
                <a:solidFill>
                  <a:srgbClr val="0070C0"/>
                </a:solidFill>
              </a:rPr>
              <a:t>Access Modifiers</a:t>
            </a:r>
          </a:p>
        </p:txBody>
      </p:sp>
      <p:pic>
        <p:nvPicPr>
          <p:cNvPr id="3" name="Picture 2">
            <a:extLst>
              <a:ext uri="{FF2B5EF4-FFF2-40B4-BE49-F238E27FC236}">
                <a16:creationId xmlns:a16="http://schemas.microsoft.com/office/drawing/2014/main" id="{5D727574-50AE-0EA6-EAD5-CB8C0C493650}"/>
              </a:ext>
            </a:extLst>
          </p:cNvPr>
          <p:cNvPicPr>
            <a:picLocks noChangeAspect="1"/>
          </p:cNvPicPr>
          <p:nvPr/>
        </p:nvPicPr>
        <p:blipFill>
          <a:blip r:embed="rId2"/>
          <a:stretch>
            <a:fillRect/>
          </a:stretch>
        </p:blipFill>
        <p:spPr>
          <a:xfrm>
            <a:off x="170025" y="792999"/>
            <a:ext cx="9391681" cy="3172099"/>
          </a:xfrm>
          <a:prstGeom prst="rect">
            <a:avLst/>
          </a:prstGeom>
        </p:spPr>
      </p:pic>
    </p:spTree>
    <p:extLst>
      <p:ext uri="{BB962C8B-B14F-4D97-AF65-F5344CB8AC3E}">
        <p14:creationId xmlns:p14="http://schemas.microsoft.com/office/powerpoint/2010/main" val="17865942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Collection - HashMap</a:t>
            </a:r>
          </a:p>
        </p:txBody>
      </p:sp>
      <p:pic>
        <p:nvPicPr>
          <p:cNvPr id="5" name="Picture 4">
            <a:extLst>
              <a:ext uri="{FF2B5EF4-FFF2-40B4-BE49-F238E27FC236}">
                <a16:creationId xmlns:a16="http://schemas.microsoft.com/office/drawing/2014/main" id="{CC4E97E9-AF89-A07B-033F-1210F5EC5513}"/>
              </a:ext>
            </a:extLst>
          </p:cNvPr>
          <p:cNvPicPr>
            <a:picLocks noChangeAspect="1"/>
          </p:cNvPicPr>
          <p:nvPr/>
        </p:nvPicPr>
        <p:blipFill>
          <a:blip r:embed="rId2"/>
          <a:stretch>
            <a:fillRect/>
          </a:stretch>
        </p:blipFill>
        <p:spPr>
          <a:xfrm>
            <a:off x="351084" y="816810"/>
            <a:ext cx="4326111" cy="1320868"/>
          </a:xfrm>
          <a:prstGeom prst="rect">
            <a:avLst/>
          </a:prstGeom>
        </p:spPr>
      </p:pic>
      <p:pic>
        <p:nvPicPr>
          <p:cNvPr id="9" name="Picture 8">
            <a:extLst>
              <a:ext uri="{FF2B5EF4-FFF2-40B4-BE49-F238E27FC236}">
                <a16:creationId xmlns:a16="http://schemas.microsoft.com/office/drawing/2014/main" id="{BC815C55-2632-C7D6-1CE6-B1DC4DF120BE}"/>
              </a:ext>
            </a:extLst>
          </p:cNvPr>
          <p:cNvPicPr>
            <a:picLocks noChangeAspect="1"/>
          </p:cNvPicPr>
          <p:nvPr/>
        </p:nvPicPr>
        <p:blipFill>
          <a:blip r:embed="rId3"/>
          <a:stretch>
            <a:fillRect/>
          </a:stretch>
        </p:blipFill>
        <p:spPr>
          <a:xfrm>
            <a:off x="351085" y="2484185"/>
            <a:ext cx="4326110" cy="3505380"/>
          </a:xfrm>
          <a:prstGeom prst="rect">
            <a:avLst/>
          </a:prstGeom>
        </p:spPr>
      </p:pic>
      <p:pic>
        <p:nvPicPr>
          <p:cNvPr id="4" name="Picture 3">
            <a:extLst>
              <a:ext uri="{FF2B5EF4-FFF2-40B4-BE49-F238E27FC236}">
                <a16:creationId xmlns:a16="http://schemas.microsoft.com/office/drawing/2014/main" id="{4EC4C047-407B-6E36-9869-34EB6CC60CE9}"/>
              </a:ext>
            </a:extLst>
          </p:cNvPr>
          <p:cNvPicPr>
            <a:picLocks noChangeAspect="1"/>
          </p:cNvPicPr>
          <p:nvPr/>
        </p:nvPicPr>
        <p:blipFill>
          <a:blip r:embed="rId4"/>
          <a:stretch>
            <a:fillRect/>
          </a:stretch>
        </p:blipFill>
        <p:spPr>
          <a:xfrm>
            <a:off x="4800762" y="683867"/>
            <a:ext cx="6782149" cy="3600635"/>
          </a:xfrm>
          <a:prstGeom prst="rect">
            <a:avLst/>
          </a:prstGeom>
        </p:spPr>
      </p:pic>
    </p:spTree>
    <p:extLst>
      <p:ext uri="{BB962C8B-B14F-4D97-AF65-F5344CB8AC3E}">
        <p14:creationId xmlns:p14="http://schemas.microsoft.com/office/powerpoint/2010/main" val="2301841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Collection – Concurrent HashMap</a:t>
            </a:r>
          </a:p>
        </p:txBody>
      </p:sp>
      <p:pic>
        <p:nvPicPr>
          <p:cNvPr id="7" name="Picture 6">
            <a:extLst>
              <a:ext uri="{FF2B5EF4-FFF2-40B4-BE49-F238E27FC236}">
                <a16:creationId xmlns:a16="http://schemas.microsoft.com/office/drawing/2014/main" id="{258C8FC5-F243-3442-CD88-C1B2DC96F75E}"/>
              </a:ext>
            </a:extLst>
          </p:cNvPr>
          <p:cNvPicPr>
            <a:picLocks noChangeAspect="1"/>
          </p:cNvPicPr>
          <p:nvPr/>
        </p:nvPicPr>
        <p:blipFill>
          <a:blip r:embed="rId2"/>
          <a:stretch>
            <a:fillRect/>
          </a:stretch>
        </p:blipFill>
        <p:spPr>
          <a:xfrm>
            <a:off x="318300" y="637124"/>
            <a:ext cx="6576114" cy="3611195"/>
          </a:xfrm>
          <a:prstGeom prst="rect">
            <a:avLst/>
          </a:prstGeom>
        </p:spPr>
      </p:pic>
      <p:pic>
        <p:nvPicPr>
          <p:cNvPr id="10" name="Picture 9">
            <a:extLst>
              <a:ext uri="{FF2B5EF4-FFF2-40B4-BE49-F238E27FC236}">
                <a16:creationId xmlns:a16="http://schemas.microsoft.com/office/drawing/2014/main" id="{39CE04D7-6B1F-AE1E-1ACB-EE1ABE340924}"/>
              </a:ext>
            </a:extLst>
          </p:cNvPr>
          <p:cNvPicPr>
            <a:picLocks noChangeAspect="1"/>
          </p:cNvPicPr>
          <p:nvPr/>
        </p:nvPicPr>
        <p:blipFill>
          <a:blip r:embed="rId3"/>
          <a:stretch>
            <a:fillRect/>
          </a:stretch>
        </p:blipFill>
        <p:spPr>
          <a:xfrm>
            <a:off x="6894414" y="470303"/>
            <a:ext cx="5319599" cy="2933851"/>
          </a:xfrm>
          <a:prstGeom prst="rect">
            <a:avLst/>
          </a:prstGeom>
        </p:spPr>
      </p:pic>
      <p:pic>
        <p:nvPicPr>
          <p:cNvPr id="12" name="Picture 11">
            <a:extLst>
              <a:ext uri="{FF2B5EF4-FFF2-40B4-BE49-F238E27FC236}">
                <a16:creationId xmlns:a16="http://schemas.microsoft.com/office/drawing/2014/main" id="{D4AC721A-1AA0-6481-6306-A0B47FB16A4A}"/>
              </a:ext>
            </a:extLst>
          </p:cNvPr>
          <p:cNvPicPr>
            <a:picLocks noChangeAspect="1"/>
          </p:cNvPicPr>
          <p:nvPr/>
        </p:nvPicPr>
        <p:blipFill>
          <a:blip r:embed="rId4"/>
          <a:stretch>
            <a:fillRect/>
          </a:stretch>
        </p:blipFill>
        <p:spPr>
          <a:xfrm>
            <a:off x="6894414" y="3342114"/>
            <a:ext cx="4841537" cy="3264068"/>
          </a:xfrm>
          <a:prstGeom prst="rect">
            <a:avLst/>
          </a:prstGeom>
        </p:spPr>
      </p:pic>
    </p:spTree>
    <p:extLst>
      <p:ext uri="{BB962C8B-B14F-4D97-AF65-F5344CB8AC3E}">
        <p14:creationId xmlns:p14="http://schemas.microsoft.com/office/powerpoint/2010/main" val="2235026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Collection – HashSet</a:t>
            </a:r>
          </a:p>
        </p:txBody>
      </p:sp>
      <p:pic>
        <p:nvPicPr>
          <p:cNvPr id="5" name="Picture 4">
            <a:extLst>
              <a:ext uri="{FF2B5EF4-FFF2-40B4-BE49-F238E27FC236}">
                <a16:creationId xmlns:a16="http://schemas.microsoft.com/office/drawing/2014/main" id="{0AF7C508-3BBB-123C-86D0-1B85461ADE2F}"/>
              </a:ext>
            </a:extLst>
          </p:cNvPr>
          <p:cNvPicPr>
            <a:picLocks noChangeAspect="1"/>
          </p:cNvPicPr>
          <p:nvPr/>
        </p:nvPicPr>
        <p:blipFill>
          <a:blip r:embed="rId2"/>
          <a:stretch>
            <a:fillRect/>
          </a:stretch>
        </p:blipFill>
        <p:spPr>
          <a:xfrm>
            <a:off x="108046" y="796282"/>
            <a:ext cx="5016758" cy="2044805"/>
          </a:xfrm>
          <a:prstGeom prst="rect">
            <a:avLst/>
          </a:prstGeom>
        </p:spPr>
      </p:pic>
      <p:pic>
        <p:nvPicPr>
          <p:cNvPr id="8" name="Picture 7">
            <a:extLst>
              <a:ext uri="{FF2B5EF4-FFF2-40B4-BE49-F238E27FC236}">
                <a16:creationId xmlns:a16="http://schemas.microsoft.com/office/drawing/2014/main" id="{F62ED8C5-FF6F-A455-09F9-8F68426DF161}"/>
              </a:ext>
            </a:extLst>
          </p:cNvPr>
          <p:cNvPicPr>
            <a:picLocks noChangeAspect="1"/>
          </p:cNvPicPr>
          <p:nvPr/>
        </p:nvPicPr>
        <p:blipFill>
          <a:blip r:embed="rId3"/>
          <a:stretch>
            <a:fillRect/>
          </a:stretch>
        </p:blipFill>
        <p:spPr>
          <a:xfrm>
            <a:off x="5404714" y="94570"/>
            <a:ext cx="2863997" cy="3448227"/>
          </a:xfrm>
          <a:prstGeom prst="rect">
            <a:avLst/>
          </a:prstGeom>
        </p:spPr>
      </p:pic>
      <p:pic>
        <p:nvPicPr>
          <p:cNvPr id="11" name="Picture 10">
            <a:extLst>
              <a:ext uri="{FF2B5EF4-FFF2-40B4-BE49-F238E27FC236}">
                <a16:creationId xmlns:a16="http://schemas.microsoft.com/office/drawing/2014/main" id="{A53F885B-5D0D-8B18-60BC-0CD5226F5155}"/>
              </a:ext>
            </a:extLst>
          </p:cNvPr>
          <p:cNvPicPr>
            <a:picLocks noChangeAspect="1"/>
          </p:cNvPicPr>
          <p:nvPr/>
        </p:nvPicPr>
        <p:blipFill>
          <a:blip r:embed="rId4"/>
          <a:stretch>
            <a:fillRect/>
          </a:stretch>
        </p:blipFill>
        <p:spPr>
          <a:xfrm>
            <a:off x="8381659" y="94570"/>
            <a:ext cx="1905098" cy="1200212"/>
          </a:xfrm>
          <a:prstGeom prst="rect">
            <a:avLst/>
          </a:prstGeom>
        </p:spPr>
      </p:pic>
      <p:sp>
        <p:nvSpPr>
          <p:cNvPr id="13" name="TextBox 12">
            <a:extLst>
              <a:ext uri="{FF2B5EF4-FFF2-40B4-BE49-F238E27FC236}">
                <a16:creationId xmlns:a16="http://schemas.microsoft.com/office/drawing/2014/main" id="{54F4E877-3A37-4FBA-A832-7151BFF3A8E1}"/>
              </a:ext>
            </a:extLst>
          </p:cNvPr>
          <p:cNvSpPr txBox="1"/>
          <p:nvPr/>
        </p:nvSpPr>
        <p:spPr>
          <a:xfrm>
            <a:off x="354359" y="3868776"/>
            <a:ext cx="10561796" cy="2492990"/>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No Duplicate Elements</a:t>
            </a:r>
            <a:r>
              <a:rPr lang="en-US" sz="1200" dirty="0">
                <a:latin typeface="Segoe UI" panose="020B0502040204020203" pitchFamily="34" charset="0"/>
                <a:cs typeface="Segoe UI" panose="020B0502040204020203" pitchFamily="34" charset="0"/>
              </a:rPr>
              <a:t>: HashSet does not allow duplicate elements. If you try to add an element that already exists in the set, it will be ignored, and the set will remain unchanged.</a:t>
            </a:r>
          </a:p>
          <a:p>
            <a:endParaRPr lang="en-US" sz="1200"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Unordered Collection</a:t>
            </a:r>
            <a:r>
              <a:rPr lang="en-US" sz="1200" dirty="0">
                <a:latin typeface="Segoe UI" panose="020B0502040204020203" pitchFamily="34" charset="0"/>
                <a:cs typeface="Segoe UI" panose="020B0502040204020203" pitchFamily="34" charset="0"/>
              </a:rPr>
              <a:t>: HashSet does not maintain the insertion order of elements. The elements are stored in an unordered manner based on their hash codes, which allows for efficient retrieval and searching.</a:t>
            </a:r>
          </a:p>
          <a:p>
            <a:endParaRPr lang="en-US" sz="1200" b="1"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Efficient Retrieval</a:t>
            </a:r>
            <a:r>
              <a:rPr lang="en-US" sz="1200" dirty="0">
                <a:latin typeface="Segoe UI" panose="020B0502040204020203" pitchFamily="34" charset="0"/>
                <a:cs typeface="Segoe UI" panose="020B0502040204020203" pitchFamily="34" charset="0"/>
              </a:rPr>
              <a:t>: HashSet provides constant-time performance for basic operations like add, remove, contains, and size. It achieves this by using a hash table internally, which allows for efficient element retrieval based on their hash codes.</a:t>
            </a:r>
          </a:p>
          <a:p>
            <a:endParaRPr lang="en-US" sz="1200" b="1"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Null Values: </a:t>
            </a:r>
            <a:r>
              <a:rPr lang="en-US" sz="1200" dirty="0">
                <a:latin typeface="Segoe UI" panose="020B0502040204020203" pitchFamily="34" charset="0"/>
                <a:cs typeface="Segoe UI" panose="020B0502040204020203" pitchFamily="34" charset="0"/>
              </a:rPr>
              <a:t>HashSet allows the inclusion of null values. You can add a single null value to a HashSet, and it will be treated as a unique element.</a:t>
            </a:r>
          </a:p>
          <a:p>
            <a:endParaRPr lang="en-US" sz="1200" b="1" dirty="0">
              <a:latin typeface="Segoe UI" panose="020B0502040204020203" pitchFamily="34" charset="0"/>
              <a:cs typeface="Segoe UI" panose="020B0502040204020203" pitchFamily="34" charset="0"/>
            </a:endParaRPr>
          </a:p>
          <a:p>
            <a:r>
              <a:rPr lang="en-US" sz="1200" b="1" dirty="0">
                <a:latin typeface="Segoe UI" panose="020B0502040204020203" pitchFamily="34" charset="0"/>
                <a:cs typeface="Segoe UI" panose="020B0502040204020203" pitchFamily="34" charset="0"/>
              </a:rPr>
              <a:t>Not Thread-Safe: </a:t>
            </a:r>
            <a:r>
              <a:rPr lang="en-US" sz="1200" dirty="0">
                <a:latin typeface="Segoe UI" panose="020B0502040204020203" pitchFamily="34" charset="0"/>
                <a:cs typeface="Segoe UI" panose="020B0502040204020203" pitchFamily="34" charset="0"/>
              </a:rPr>
              <a:t>HashSet is not synchronized or thread-safe. If multiple threads access a HashSet concurrently and at least one of them modifies the set, external synchronization is required to ensure thread safety</a:t>
            </a:r>
          </a:p>
        </p:txBody>
      </p:sp>
    </p:spTree>
    <p:extLst>
      <p:ext uri="{BB962C8B-B14F-4D97-AF65-F5344CB8AC3E}">
        <p14:creationId xmlns:p14="http://schemas.microsoft.com/office/powerpoint/2010/main" val="4279917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Generics</a:t>
            </a:r>
          </a:p>
        </p:txBody>
      </p:sp>
      <p:sp>
        <p:nvSpPr>
          <p:cNvPr id="13" name="TextBox 12">
            <a:extLst>
              <a:ext uri="{FF2B5EF4-FFF2-40B4-BE49-F238E27FC236}">
                <a16:creationId xmlns:a16="http://schemas.microsoft.com/office/drawing/2014/main" id="{54F4E877-3A37-4FBA-A832-7151BFF3A8E1}"/>
              </a:ext>
            </a:extLst>
          </p:cNvPr>
          <p:cNvSpPr txBox="1"/>
          <p:nvPr/>
        </p:nvSpPr>
        <p:spPr>
          <a:xfrm>
            <a:off x="168242" y="551041"/>
            <a:ext cx="10561796"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JDK 5.0 introduced Java Generics with the aim of reducing bugs and adding an extra layer of abstraction over types</a:t>
            </a:r>
          </a:p>
        </p:txBody>
      </p:sp>
      <p:pic>
        <p:nvPicPr>
          <p:cNvPr id="3" name="Picture 2">
            <a:extLst>
              <a:ext uri="{FF2B5EF4-FFF2-40B4-BE49-F238E27FC236}">
                <a16:creationId xmlns:a16="http://schemas.microsoft.com/office/drawing/2014/main" id="{4CDD2FAC-0A9E-1558-86DB-F6CAAA226318}"/>
              </a:ext>
            </a:extLst>
          </p:cNvPr>
          <p:cNvPicPr>
            <a:picLocks noChangeAspect="1"/>
          </p:cNvPicPr>
          <p:nvPr/>
        </p:nvPicPr>
        <p:blipFill>
          <a:blip r:embed="rId2"/>
          <a:stretch>
            <a:fillRect/>
          </a:stretch>
        </p:blipFill>
        <p:spPr>
          <a:xfrm>
            <a:off x="83537" y="828040"/>
            <a:ext cx="6203975" cy="2349621"/>
          </a:xfrm>
          <a:prstGeom prst="rect">
            <a:avLst/>
          </a:prstGeom>
        </p:spPr>
      </p:pic>
      <p:pic>
        <p:nvPicPr>
          <p:cNvPr id="6" name="Picture 5">
            <a:extLst>
              <a:ext uri="{FF2B5EF4-FFF2-40B4-BE49-F238E27FC236}">
                <a16:creationId xmlns:a16="http://schemas.microsoft.com/office/drawing/2014/main" id="{50CADFC6-FE9A-C464-AE25-4097EEECD40D}"/>
              </a:ext>
            </a:extLst>
          </p:cNvPr>
          <p:cNvPicPr>
            <a:picLocks noChangeAspect="1"/>
          </p:cNvPicPr>
          <p:nvPr/>
        </p:nvPicPr>
        <p:blipFill>
          <a:blip r:embed="rId3"/>
          <a:stretch>
            <a:fillRect/>
          </a:stretch>
        </p:blipFill>
        <p:spPr>
          <a:xfrm>
            <a:off x="6372217" y="828040"/>
            <a:ext cx="4935967" cy="1035103"/>
          </a:xfrm>
          <a:prstGeom prst="rect">
            <a:avLst/>
          </a:prstGeom>
        </p:spPr>
      </p:pic>
      <p:sp>
        <p:nvSpPr>
          <p:cNvPr id="10" name="TextBox 9">
            <a:extLst>
              <a:ext uri="{FF2B5EF4-FFF2-40B4-BE49-F238E27FC236}">
                <a16:creationId xmlns:a16="http://schemas.microsoft.com/office/drawing/2014/main" id="{FAF55E08-B3ED-0059-C9C5-C8CA70BC2D3A}"/>
              </a:ext>
            </a:extLst>
          </p:cNvPr>
          <p:cNvSpPr txBox="1"/>
          <p:nvPr/>
        </p:nvSpPr>
        <p:spPr>
          <a:xfrm>
            <a:off x="83537" y="3242392"/>
            <a:ext cx="10751698" cy="830997"/>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This cast can be annoying — we know that the data type in this list is an Integer. The cast is also cluttering our code. It can cause type-related runtime errors if a programmer makes a mistake with the explicit casting.</a:t>
            </a:r>
          </a:p>
          <a:p>
            <a:r>
              <a:rPr lang="en-US" sz="1200" dirty="0">
                <a:latin typeface="Segoe UI" panose="020B0502040204020203" pitchFamily="34" charset="0"/>
                <a:cs typeface="Segoe UI" panose="020B0502040204020203" pitchFamily="34" charset="0"/>
              </a:rPr>
              <a:t>It would be much easier if programmers could express their intention to use specific types and the compiler ensured the correctness of such types. This is the core idea behind generics</a:t>
            </a:r>
          </a:p>
        </p:txBody>
      </p:sp>
      <p:pic>
        <p:nvPicPr>
          <p:cNvPr id="15" name="Picture 14">
            <a:extLst>
              <a:ext uri="{FF2B5EF4-FFF2-40B4-BE49-F238E27FC236}">
                <a16:creationId xmlns:a16="http://schemas.microsoft.com/office/drawing/2014/main" id="{31024E47-0E69-4CB1-6930-17E629FDB299}"/>
              </a:ext>
            </a:extLst>
          </p:cNvPr>
          <p:cNvPicPr>
            <a:picLocks noChangeAspect="1"/>
          </p:cNvPicPr>
          <p:nvPr/>
        </p:nvPicPr>
        <p:blipFill>
          <a:blip r:embed="rId4"/>
          <a:stretch>
            <a:fillRect/>
          </a:stretch>
        </p:blipFill>
        <p:spPr>
          <a:xfrm>
            <a:off x="168242" y="4183210"/>
            <a:ext cx="3467278" cy="387370"/>
          </a:xfrm>
          <a:prstGeom prst="rect">
            <a:avLst/>
          </a:prstGeom>
        </p:spPr>
      </p:pic>
      <p:sp>
        <p:nvSpPr>
          <p:cNvPr id="16" name="TextBox 15">
            <a:extLst>
              <a:ext uri="{FF2B5EF4-FFF2-40B4-BE49-F238E27FC236}">
                <a16:creationId xmlns:a16="http://schemas.microsoft.com/office/drawing/2014/main" id="{56870D5C-ADDC-E097-8897-99453C2A9687}"/>
              </a:ext>
            </a:extLst>
          </p:cNvPr>
          <p:cNvSpPr txBox="1"/>
          <p:nvPr/>
        </p:nvSpPr>
        <p:spPr>
          <a:xfrm>
            <a:off x="168242" y="4635802"/>
            <a:ext cx="10751698" cy="461665"/>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By adding the diamond operator &lt;&gt; containing the type, we narrow the specialization of this list to only Integer type. In other words, we specify the type held inside the list. The compiler can enforce the type at compile time</a:t>
            </a:r>
          </a:p>
        </p:txBody>
      </p:sp>
    </p:spTree>
    <p:extLst>
      <p:ext uri="{BB962C8B-B14F-4D97-AF65-F5344CB8AC3E}">
        <p14:creationId xmlns:p14="http://schemas.microsoft.com/office/powerpoint/2010/main" val="1212497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Generics - Advantages</a:t>
            </a:r>
          </a:p>
        </p:txBody>
      </p:sp>
      <p:sp>
        <p:nvSpPr>
          <p:cNvPr id="13" name="TextBox 12">
            <a:extLst>
              <a:ext uri="{FF2B5EF4-FFF2-40B4-BE49-F238E27FC236}">
                <a16:creationId xmlns:a16="http://schemas.microsoft.com/office/drawing/2014/main" id="{54F4E877-3A37-4FBA-A832-7151BFF3A8E1}"/>
              </a:ext>
            </a:extLst>
          </p:cNvPr>
          <p:cNvSpPr txBox="1"/>
          <p:nvPr/>
        </p:nvSpPr>
        <p:spPr>
          <a:xfrm>
            <a:off x="283051" y="558475"/>
            <a:ext cx="8693885" cy="276999"/>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JDK 5.0 introduced Java Generics with the aim of reducing bugs and adding an extra layer of abstraction over types.</a:t>
            </a:r>
          </a:p>
        </p:txBody>
      </p:sp>
      <p:pic>
        <p:nvPicPr>
          <p:cNvPr id="4" name="Picture 3">
            <a:extLst>
              <a:ext uri="{FF2B5EF4-FFF2-40B4-BE49-F238E27FC236}">
                <a16:creationId xmlns:a16="http://schemas.microsoft.com/office/drawing/2014/main" id="{6C2D9B82-E3D0-F1F0-336D-0519F14940BF}"/>
              </a:ext>
            </a:extLst>
          </p:cNvPr>
          <p:cNvPicPr>
            <a:picLocks noChangeAspect="1"/>
          </p:cNvPicPr>
          <p:nvPr/>
        </p:nvPicPr>
        <p:blipFill>
          <a:blip r:embed="rId2"/>
          <a:stretch>
            <a:fillRect/>
          </a:stretch>
        </p:blipFill>
        <p:spPr>
          <a:xfrm>
            <a:off x="5859984" y="883909"/>
            <a:ext cx="4732489" cy="1835244"/>
          </a:xfrm>
          <a:prstGeom prst="rect">
            <a:avLst/>
          </a:prstGeom>
        </p:spPr>
      </p:pic>
      <p:sp>
        <p:nvSpPr>
          <p:cNvPr id="5" name="TextBox 4">
            <a:extLst>
              <a:ext uri="{FF2B5EF4-FFF2-40B4-BE49-F238E27FC236}">
                <a16:creationId xmlns:a16="http://schemas.microsoft.com/office/drawing/2014/main" id="{845CBB29-C185-7B91-01C0-AE82F76D8D46}"/>
              </a:ext>
            </a:extLst>
          </p:cNvPr>
          <p:cNvSpPr txBox="1"/>
          <p:nvPr/>
        </p:nvSpPr>
        <p:spPr>
          <a:xfrm>
            <a:off x="168242" y="3281206"/>
            <a:ext cx="5293882" cy="461665"/>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2. Type casting is not required: </a:t>
            </a:r>
            <a:r>
              <a:rPr lang="en-US" sz="1200" dirty="0">
                <a:latin typeface="Segoe UI" panose="020B0502040204020203" pitchFamily="34" charset="0"/>
                <a:cs typeface="Segoe UI" panose="020B0502040204020203" pitchFamily="34" charset="0"/>
              </a:rPr>
              <a:t>There is no need to typecast the object. Before Generics, we need to type cast.</a:t>
            </a:r>
          </a:p>
        </p:txBody>
      </p:sp>
      <p:pic>
        <p:nvPicPr>
          <p:cNvPr id="8" name="Picture 7">
            <a:extLst>
              <a:ext uri="{FF2B5EF4-FFF2-40B4-BE49-F238E27FC236}">
                <a16:creationId xmlns:a16="http://schemas.microsoft.com/office/drawing/2014/main" id="{41A592A6-F1DB-6C52-F966-272250E98D50}"/>
              </a:ext>
            </a:extLst>
          </p:cNvPr>
          <p:cNvPicPr>
            <a:picLocks noChangeAspect="1"/>
          </p:cNvPicPr>
          <p:nvPr/>
        </p:nvPicPr>
        <p:blipFill>
          <a:blip r:embed="rId3"/>
          <a:stretch>
            <a:fillRect/>
          </a:stretch>
        </p:blipFill>
        <p:spPr>
          <a:xfrm>
            <a:off x="5859984" y="2813755"/>
            <a:ext cx="4805319" cy="1581231"/>
          </a:xfrm>
          <a:prstGeom prst="rect">
            <a:avLst/>
          </a:prstGeom>
        </p:spPr>
      </p:pic>
      <p:sp>
        <p:nvSpPr>
          <p:cNvPr id="9" name="TextBox 8">
            <a:extLst>
              <a:ext uri="{FF2B5EF4-FFF2-40B4-BE49-F238E27FC236}">
                <a16:creationId xmlns:a16="http://schemas.microsoft.com/office/drawing/2014/main" id="{88348B1B-EA47-B410-8E75-346F85D1792F}"/>
              </a:ext>
            </a:extLst>
          </p:cNvPr>
          <p:cNvSpPr txBox="1"/>
          <p:nvPr/>
        </p:nvSpPr>
        <p:spPr>
          <a:xfrm>
            <a:off x="168242" y="1105596"/>
            <a:ext cx="5123949" cy="461665"/>
          </a:xfrm>
          <a:prstGeom prst="rect">
            <a:avLst/>
          </a:prstGeom>
          <a:noFill/>
        </p:spPr>
        <p:txBody>
          <a:bodyPr wrap="square" rtlCol="0">
            <a:spAutoFit/>
          </a:bodyPr>
          <a:lstStyle/>
          <a:p>
            <a:pPr marL="228600" indent="-228600">
              <a:buAutoNum type="arabicPeriod"/>
            </a:pPr>
            <a:r>
              <a:rPr lang="en-US" sz="1200" b="1" dirty="0">
                <a:latin typeface="Segoe UI" panose="020B0502040204020203" pitchFamily="34" charset="0"/>
                <a:cs typeface="Segoe UI" panose="020B0502040204020203" pitchFamily="34" charset="0"/>
              </a:rPr>
              <a:t>Type-safety: </a:t>
            </a:r>
            <a:r>
              <a:rPr lang="en-US" sz="1200" dirty="0">
                <a:latin typeface="Segoe UI" panose="020B0502040204020203" pitchFamily="34" charset="0"/>
                <a:cs typeface="Segoe UI" panose="020B0502040204020203" pitchFamily="34" charset="0"/>
              </a:rPr>
              <a:t>We can hold only a single type of objects in generics. It    </a:t>
            </a:r>
          </a:p>
          <a:p>
            <a:r>
              <a:rPr lang="en-US" sz="1200" dirty="0">
                <a:latin typeface="Segoe UI" panose="020B0502040204020203" pitchFamily="34" charset="0"/>
                <a:cs typeface="Segoe UI" panose="020B0502040204020203" pitchFamily="34" charset="0"/>
              </a:rPr>
              <a:t>doesn't allow to store other objects.</a:t>
            </a:r>
          </a:p>
        </p:txBody>
      </p:sp>
      <p:sp>
        <p:nvSpPr>
          <p:cNvPr id="11" name="TextBox 10">
            <a:extLst>
              <a:ext uri="{FF2B5EF4-FFF2-40B4-BE49-F238E27FC236}">
                <a16:creationId xmlns:a16="http://schemas.microsoft.com/office/drawing/2014/main" id="{09F0031D-45C3-99E3-F0C4-003E19A9BF71}"/>
              </a:ext>
            </a:extLst>
          </p:cNvPr>
          <p:cNvSpPr txBox="1"/>
          <p:nvPr/>
        </p:nvSpPr>
        <p:spPr>
          <a:xfrm>
            <a:off x="83275" y="5052013"/>
            <a:ext cx="5293882" cy="646331"/>
          </a:xfrm>
          <a:prstGeom prst="rect">
            <a:avLst/>
          </a:prstGeom>
          <a:noFill/>
        </p:spPr>
        <p:txBody>
          <a:bodyPr wrap="square" rtlCol="0">
            <a:spAutoFit/>
          </a:bodyPr>
          <a:lstStyle/>
          <a:p>
            <a:r>
              <a:rPr lang="en-US" sz="1200" b="1" dirty="0">
                <a:latin typeface="Segoe UI" panose="020B0502040204020203" pitchFamily="34" charset="0"/>
                <a:cs typeface="Segoe UI" panose="020B0502040204020203" pitchFamily="34" charset="0"/>
              </a:rPr>
              <a:t>3. Compile-Time Checking: </a:t>
            </a:r>
            <a:r>
              <a:rPr lang="en-US" sz="1200" dirty="0">
                <a:latin typeface="Segoe UI" panose="020B0502040204020203" pitchFamily="34" charset="0"/>
                <a:cs typeface="Segoe UI" panose="020B0502040204020203" pitchFamily="34" charset="0"/>
              </a:rPr>
              <a:t>It is checked at compile time so problem will not occur at runtime. The good programming strategy says it is far better to handle the problem at compile time than runtime</a:t>
            </a:r>
          </a:p>
        </p:txBody>
      </p:sp>
      <p:pic>
        <p:nvPicPr>
          <p:cNvPr id="17" name="Picture 16">
            <a:extLst>
              <a:ext uri="{FF2B5EF4-FFF2-40B4-BE49-F238E27FC236}">
                <a16:creationId xmlns:a16="http://schemas.microsoft.com/office/drawing/2014/main" id="{1C620B30-397E-E765-3170-69B4C783186A}"/>
              </a:ext>
            </a:extLst>
          </p:cNvPr>
          <p:cNvPicPr>
            <a:picLocks noChangeAspect="1"/>
          </p:cNvPicPr>
          <p:nvPr/>
        </p:nvPicPr>
        <p:blipFill>
          <a:blip r:embed="rId4"/>
          <a:stretch>
            <a:fillRect/>
          </a:stretch>
        </p:blipFill>
        <p:spPr>
          <a:xfrm>
            <a:off x="5797811" y="4489588"/>
            <a:ext cx="4924136" cy="2267441"/>
          </a:xfrm>
          <a:prstGeom prst="rect">
            <a:avLst/>
          </a:prstGeom>
        </p:spPr>
      </p:pic>
    </p:spTree>
    <p:extLst>
      <p:ext uri="{BB962C8B-B14F-4D97-AF65-F5344CB8AC3E}">
        <p14:creationId xmlns:p14="http://schemas.microsoft.com/office/powerpoint/2010/main" val="77216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Generics</a:t>
            </a:r>
          </a:p>
        </p:txBody>
      </p:sp>
      <p:sp>
        <p:nvSpPr>
          <p:cNvPr id="13" name="TextBox 12">
            <a:extLst>
              <a:ext uri="{FF2B5EF4-FFF2-40B4-BE49-F238E27FC236}">
                <a16:creationId xmlns:a16="http://schemas.microsoft.com/office/drawing/2014/main" id="{54F4E877-3A37-4FBA-A832-7151BFF3A8E1}"/>
              </a:ext>
            </a:extLst>
          </p:cNvPr>
          <p:cNvSpPr txBox="1"/>
          <p:nvPr/>
        </p:nvSpPr>
        <p:spPr>
          <a:xfrm>
            <a:off x="283051" y="558475"/>
            <a:ext cx="9921006" cy="646331"/>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A class that can refer to any type is known as a generic class. Here, we are using the T type parameter to create the generic class of specific type.</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Let's see a simple example to create and use the generic class.</a:t>
            </a:r>
          </a:p>
        </p:txBody>
      </p:sp>
      <p:pic>
        <p:nvPicPr>
          <p:cNvPr id="3" name="Picture 2">
            <a:extLst>
              <a:ext uri="{FF2B5EF4-FFF2-40B4-BE49-F238E27FC236}">
                <a16:creationId xmlns:a16="http://schemas.microsoft.com/office/drawing/2014/main" id="{73743F1E-95B1-F59D-EA6E-6E9F73E16D60}"/>
              </a:ext>
            </a:extLst>
          </p:cNvPr>
          <p:cNvPicPr>
            <a:picLocks noChangeAspect="1"/>
          </p:cNvPicPr>
          <p:nvPr/>
        </p:nvPicPr>
        <p:blipFill>
          <a:blip r:embed="rId2"/>
          <a:stretch>
            <a:fillRect/>
          </a:stretch>
        </p:blipFill>
        <p:spPr>
          <a:xfrm>
            <a:off x="323510" y="1349012"/>
            <a:ext cx="5235717" cy="1466925"/>
          </a:xfrm>
          <a:prstGeom prst="rect">
            <a:avLst/>
          </a:prstGeom>
        </p:spPr>
      </p:pic>
      <p:sp>
        <p:nvSpPr>
          <p:cNvPr id="6" name="TextBox 5">
            <a:extLst>
              <a:ext uri="{FF2B5EF4-FFF2-40B4-BE49-F238E27FC236}">
                <a16:creationId xmlns:a16="http://schemas.microsoft.com/office/drawing/2014/main" id="{E6E0B4F6-A59A-23A5-9CC8-A8837235B89C}"/>
              </a:ext>
            </a:extLst>
          </p:cNvPr>
          <p:cNvSpPr txBox="1"/>
          <p:nvPr/>
        </p:nvSpPr>
        <p:spPr>
          <a:xfrm>
            <a:off x="5559228" y="1609091"/>
            <a:ext cx="5672518" cy="646331"/>
          </a:xfrm>
          <a:prstGeom prst="rect">
            <a:avLst/>
          </a:prstGeom>
          <a:noFill/>
        </p:spPr>
        <p:txBody>
          <a:bodyPr wrap="square" rtlCol="0">
            <a:spAutoFit/>
          </a:bodyPr>
          <a:lstStyle/>
          <a:p>
            <a:r>
              <a:rPr lang="en-US" sz="1200" dirty="0">
                <a:latin typeface="Segoe UI" panose="020B0502040204020203" pitchFamily="34" charset="0"/>
                <a:cs typeface="Segoe UI" panose="020B0502040204020203" pitchFamily="34" charset="0"/>
              </a:rPr>
              <a:t>The T type indicates that it can refer to any type (like String, Integer, and Employee). The type you specify for the class will be used to store and retrieve the data.</a:t>
            </a:r>
          </a:p>
        </p:txBody>
      </p:sp>
      <p:pic>
        <p:nvPicPr>
          <p:cNvPr id="10" name="Picture 9">
            <a:extLst>
              <a:ext uri="{FF2B5EF4-FFF2-40B4-BE49-F238E27FC236}">
                <a16:creationId xmlns:a16="http://schemas.microsoft.com/office/drawing/2014/main" id="{91FD5150-4CB1-C35D-7D63-6E4A48358131}"/>
              </a:ext>
            </a:extLst>
          </p:cNvPr>
          <p:cNvPicPr>
            <a:picLocks noChangeAspect="1"/>
          </p:cNvPicPr>
          <p:nvPr/>
        </p:nvPicPr>
        <p:blipFill>
          <a:blip r:embed="rId3"/>
          <a:stretch>
            <a:fillRect/>
          </a:stretch>
        </p:blipFill>
        <p:spPr>
          <a:xfrm>
            <a:off x="351744" y="3282894"/>
            <a:ext cx="9480079" cy="2956065"/>
          </a:xfrm>
          <a:prstGeom prst="rect">
            <a:avLst/>
          </a:prstGeom>
        </p:spPr>
      </p:pic>
    </p:spTree>
    <p:extLst>
      <p:ext uri="{BB962C8B-B14F-4D97-AF65-F5344CB8AC3E}">
        <p14:creationId xmlns:p14="http://schemas.microsoft.com/office/powerpoint/2010/main" val="19998908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Generics – Type of Parameters</a:t>
            </a:r>
          </a:p>
        </p:txBody>
      </p:sp>
      <p:sp>
        <p:nvSpPr>
          <p:cNvPr id="13" name="TextBox 12">
            <a:extLst>
              <a:ext uri="{FF2B5EF4-FFF2-40B4-BE49-F238E27FC236}">
                <a16:creationId xmlns:a16="http://schemas.microsoft.com/office/drawing/2014/main" id="{54F4E877-3A37-4FBA-A832-7151BFF3A8E1}"/>
              </a:ext>
            </a:extLst>
          </p:cNvPr>
          <p:cNvSpPr txBox="1"/>
          <p:nvPr/>
        </p:nvSpPr>
        <p:spPr>
          <a:xfrm>
            <a:off x="283051" y="558475"/>
            <a:ext cx="9921006" cy="276999"/>
          </a:xfrm>
          <a:prstGeom prst="rect">
            <a:avLst/>
          </a:prstGeom>
          <a:noFill/>
        </p:spPr>
        <p:txBody>
          <a:bodyPr wrap="square" rtlCol="0">
            <a:spAutoFit/>
          </a:bodyPr>
          <a:lstStyle/>
          <a:p>
            <a:r>
              <a:rPr lang="en-US" sz="1200" b="0" i="0" dirty="0">
                <a:solidFill>
                  <a:srgbClr val="333333"/>
                </a:solidFill>
                <a:effectLst/>
                <a:latin typeface="Segoe UI" panose="020B0502040204020203" pitchFamily="34" charset="0"/>
                <a:cs typeface="Segoe UI" panose="020B0502040204020203" pitchFamily="34" charset="0"/>
              </a:rPr>
              <a:t>The common type parameters are as follows</a:t>
            </a:r>
            <a:endParaRPr lang="en-US" sz="1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9FABA9CC-C691-42F3-34B2-E38182AC88F2}"/>
              </a:ext>
            </a:extLst>
          </p:cNvPr>
          <p:cNvPicPr>
            <a:picLocks noChangeAspect="1"/>
          </p:cNvPicPr>
          <p:nvPr/>
        </p:nvPicPr>
        <p:blipFill>
          <a:blip r:embed="rId2"/>
          <a:stretch>
            <a:fillRect/>
          </a:stretch>
        </p:blipFill>
        <p:spPr>
          <a:xfrm>
            <a:off x="213090" y="835474"/>
            <a:ext cx="3039908" cy="1423044"/>
          </a:xfrm>
          <a:prstGeom prst="rect">
            <a:avLst/>
          </a:prstGeom>
        </p:spPr>
      </p:pic>
      <p:pic>
        <p:nvPicPr>
          <p:cNvPr id="7" name="Picture 6">
            <a:extLst>
              <a:ext uri="{FF2B5EF4-FFF2-40B4-BE49-F238E27FC236}">
                <a16:creationId xmlns:a16="http://schemas.microsoft.com/office/drawing/2014/main" id="{8BCA2C42-E92B-C216-03A7-802AD55A21A5}"/>
              </a:ext>
            </a:extLst>
          </p:cNvPr>
          <p:cNvPicPr>
            <a:picLocks noChangeAspect="1"/>
          </p:cNvPicPr>
          <p:nvPr/>
        </p:nvPicPr>
        <p:blipFill>
          <a:blip r:embed="rId3"/>
          <a:stretch>
            <a:fillRect/>
          </a:stretch>
        </p:blipFill>
        <p:spPr>
          <a:xfrm>
            <a:off x="213090" y="2428559"/>
            <a:ext cx="9921006" cy="4341848"/>
          </a:xfrm>
          <a:prstGeom prst="rect">
            <a:avLst/>
          </a:prstGeom>
        </p:spPr>
      </p:pic>
    </p:spTree>
    <p:extLst>
      <p:ext uri="{BB962C8B-B14F-4D97-AF65-F5344CB8AC3E}">
        <p14:creationId xmlns:p14="http://schemas.microsoft.com/office/powerpoint/2010/main" val="37112624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ENUM</a:t>
            </a:r>
          </a:p>
        </p:txBody>
      </p:sp>
      <p:pic>
        <p:nvPicPr>
          <p:cNvPr id="3" name="Picture 2">
            <a:extLst>
              <a:ext uri="{FF2B5EF4-FFF2-40B4-BE49-F238E27FC236}">
                <a16:creationId xmlns:a16="http://schemas.microsoft.com/office/drawing/2014/main" id="{674156C9-3774-5F95-9E9D-3F7489FB54CE}"/>
              </a:ext>
            </a:extLst>
          </p:cNvPr>
          <p:cNvPicPr>
            <a:picLocks noChangeAspect="1"/>
          </p:cNvPicPr>
          <p:nvPr/>
        </p:nvPicPr>
        <p:blipFill>
          <a:blip r:embed="rId2"/>
          <a:stretch>
            <a:fillRect/>
          </a:stretch>
        </p:blipFill>
        <p:spPr>
          <a:xfrm>
            <a:off x="283051" y="3052526"/>
            <a:ext cx="10964878" cy="2846567"/>
          </a:xfrm>
          <a:prstGeom prst="rect">
            <a:avLst/>
          </a:prstGeom>
        </p:spPr>
      </p:pic>
      <p:pic>
        <p:nvPicPr>
          <p:cNvPr id="9" name="Picture 8">
            <a:extLst>
              <a:ext uri="{FF2B5EF4-FFF2-40B4-BE49-F238E27FC236}">
                <a16:creationId xmlns:a16="http://schemas.microsoft.com/office/drawing/2014/main" id="{09844CDA-DB9C-A508-519B-8F4E58E72614}"/>
              </a:ext>
            </a:extLst>
          </p:cNvPr>
          <p:cNvPicPr>
            <a:picLocks noChangeAspect="1"/>
          </p:cNvPicPr>
          <p:nvPr/>
        </p:nvPicPr>
        <p:blipFill>
          <a:blip r:embed="rId3"/>
          <a:stretch>
            <a:fillRect/>
          </a:stretch>
        </p:blipFill>
        <p:spPr>
          <a:xfrm>
            <a:off x="283051" y="470302"/>
            <a:ext cx="11094351" cy="2345725"/>
          </a:xfrm>
          <a:prstGeom prst="rect">
            <a:avLst/>
          </a:prstGeom>
        </p:spPr>
      </p:pic>
    </p:spTree>
    <p:extLst>
      <p:ext uri="{BB962C8B-B14F-4D97-AF65-F5344CB8AC3E}">
        <p14:creationId xmlns:p14="http://schemas.microsoft.com/office/powerpoint/2010/main" val="1467686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ENUM</a:t>
            </a:r>
          </a:p>
        </p:txBody>
      </p:sp>
      <p:pic>
        <p:nvPicPr>
          <p:cNvPr id="4" name="Picture 3">
            <a:extLst>
              <a:ext uri="{FF2B5EF4-FFF2-40B4-BE49-F238E27FC236}">
                <a16:creationId xmlns:a16="http://schemas.microsoft.com/office/drawing/2014/main" id="{053378A6-D8BC-CA2D-4FF7-A91530B1FD85}"/>
              </a:ext>
            </a:extLst>
          </p:cNvPr>
          <p:cNvPicPr>
            <a:picLocks noChangeAspect="1"/>
          </p:cNvPicPr>
          <p:nvPr/>
        </p:nvPicPr>
        <p:blipFill>
          <a:blip r:embed="rId2"/>
          <a:stretch>
            <a:fillRect/>
          </a:stretch>
        </p:blipFill>
        <p:spPr>
          <a:xfrm>
            <a:off x="242760" y="570429"/>
            <a:ext cx="7598421" cy="1614421"/>
          </a:xfrm>
          <a:prstGeom prst="rect">
            <a:avLst/>
          </a:prstGeom>
        </p:spPr>
      </p:pic>
      <p:pic>
        <p:nvPicPr>
          <p:cNvPr id="6" name="Picture 5">
            <a:extLst>
              <a:ext uri="{FF2B5EF4-FFF2-40B4-BE49-F238E27FC236}">
                <a16:creationId xmlns:a16="http://schemas.microsoft.com/office/drawing/2014/main" id="{F7D81AEF-68D1-55DA-8275-40281DDAB8CE}"/>
              </a:ext>
            </a:extLst>
          </p:cNvPr>
          <p:cNvPicPr>
            <a:picLocks noChangeAspect="1"/>
          </p:cNvPicPr>
          <p:nvPr/>
        </p:nvPicPr>
        <p:blipFill>
          <a:blip r:embed="rId3"/>
          <a:stretch>
            <a:fillRect/>
          </a:stretch>
        </p:blipFill>
        <p:spPr>
          <a:xfrm>
            <a:off x="323832" y="2406357"/>
            <a:ext cx="7436275" cy="2764454"/>
          </a:xfrm>
          <a:prstGeom prst="rect">
            <a:avLst/>
          </a:prstGeom>
        </p:spPr>
      </p:pic>
      <p:pic>
        <p:nvPicPr>
          <p:cNvPr id="8" name="Picture 7">
            <a:extLst>
              <a:ext uri="{FF2B5EF4-FFF2-40B4-BE49-F238E27FC236}">
                <a16:creationId xmlns:a16="http://schemas.microsoft.com/office/drawing/2014/main" id="{EEE14669-A8BB-F75F-6664-BE3EDA5A74B0}"/>
              </a:ext>
            </a:extLst>
          </p:cNvPr>
          <p:cNvPicPr>
            <a:picLocks noChangeAspect="1"/>
          </p:cNvPicPr>
          <p:nvPr/>
        </p:nvPicPr>
        <p:blipFill>
          <a:blip r:embed="rId4"/>
          <a:stretch>
            <a:fillRect/>
          </a:stretch>
        </p:blipFill>
        <p:spPr>
          <a:xfrm>
            <a:off x="308106" y="5243579"/>
            <a:ext cx="7695221" cy="1614421"/>
          </a:xfrm>
          <a:prstGeom prst="rect">
            <a:avLst/>
          </a:prstGeom>
        </p:spPr>
      </p:pic>
    </p:spTree>
    <p:extLst>
      <p:ext uri="{BB962C8B-B14F-4D97-AF65-F5344CB8AC3E}">
        <p14:creationId xmlns:p14="http://schemas.microsoft.com/office/powerpoint/2010/main" val="3915770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ENUM</a:t>
            </a:r>
          </a:p>
        </p:txBody>
      </p:sp>
      <p:pic>
        <p:nvPicPr>
          <p:cNvPr id="3" name="Picture 2">
            <a:extLst>
              <a:ext uri="{FF2B5EF4-FFF2-40B4-BE49-F238E27FC236}">
                <a16:creationId xmlns:a16="http://schemas.microsoft.com/office/drawing/2014/main" id="{4C4654D9-604F-7EE4-0ECE-808E5C71FC20}"/>
              </a:ext>
            </a:extLst>
          </p:cNvPr>
          <p:cNvPicPr>
            <a:picLocks noChangeAspect="1"/>
          </p:cNvPicPr>
          <p:nvPr/>
        </p:nvPicPr>
        <p:blipFill>
          <a:blip r:embed="rId2"/>
          <a:stretch>
            <a:fillRect/>
          </a:stretch>
        </p:blipFill>
        <p:spPr>
          <a:xfrm>
            <a:off x="325982" y="586674"/>
            <a:ext cx="9505841" cy="3499804"/>
          </a:xfrm>
          <a:prstGeom prst="rect">
            <a:avLst/>
          </a:prstGeom>
        </p:spPr>
      </p:pic>
      <p:sp>
        <p:nvSpPr>
          <p:cNvPr id="5" name="TextBox 4">
            <a:extLst>
              <a:ext uri="{FF2B5EF4-FFF2-40B4-BE49-F238E27FC236}">
                <a16:creationId xmlns:a16="http://schemas.microsoft.com/office/drawing/2014/main" id="{0C0AFADC-8509-C086-383D-BD4056C1FF7F}"/>
              </a:ext>
            </a:extLst>
          </p:cNvPr>
          <p:cNvSpPr txBox="1"/>
          <p:nvPr/>
        </p:nvSpPr>
        <p:spPr>
          <a:xfrm>
            <a:off x="242760" y="4329239"/>
            <a:ext cx="9427221" cy="1077218"/>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Class vs Enum </a:t>
            </a:r>
          </a:p>
          <a:p>
            <a:r>
              <a:rPr lang="en-US" sz="1600" dirty="0">
                <a:latin typeface="Segoe UI" panose="020B0502040204020203" pitchFamily="34" charset="0"/>
                <a:cs typeface="Segoe UI" panose="020B0502040204020203" pitchFamily="34" charset="0"/>
              </a:rPr>
              <a:t>An enum can, just like a class, have attributes and methods. The only difference is that enum constants are public, static and final (unchangeable - cannot be overridden).An enum cannot be used to create objects, and it cannot extend other classes (but it can implement interfaces).</a:t>
            </a:r>
          </a:p>
        </p:txBody>
      </p:sp>
    </p:spTree>
    <p:extLst>
      <p:ext uri="{BB962C8B-B14F-4D97-AF65-F5344CB8AC3E}">
        <p14:creationId xmlns:p14="http://schemas.microsoft.com/office/powerpoint/2010/main" val="1998469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218578" y="148633"/>
            <a:ext cx="3762703" cy="369332"/>
          </a:xfrm>
          <a:prstGeom prst="rect">
            <a:avLst/>
          </a:prstGeom>
          <a:noFill/>
        </p:spPr>
        <p:txBody>
          <a:bodyPr wrap="square" rtlCol="0">
            <a:spAutoFit/>
          </a:bodyPr>
          <a:lstStyle/>
          <a:p>
            <a:r>
              <a:rPr lang="en-US" b="1" dirty="0">
                <a:solidFill>
                  <a:srgbClr val="0070C0"/>
                </a:solidFill>
              </a:rPr>
              <a:t>Control Statements</a:t>
            </a:r>
          </a:p>
        </p:txBody>
      </p:sp>
      <p:pic>
        <p:nvPicPr>
          <p:cNvPr id="8" name="Picture 7">
            <a:extLst>
              <a:ext uri="{FF2B5EF4-FFF2-40B4-BE49-F238E27FC236}">
                <a16:creationId xmlns:a16="http://schemas.microsoft.com/office/drawing/2014/main" id="{D2692E22-8165-3876-D285-97AE34B3C072}"/>
              </a:ext>
            </a:extLst>
          </p:cNvPr>
          <p:cNvPicPr>
            <a:picLocks noChangeAspect="1"/>
          </p:cNvPicPr>
          <p:nvPr/>
        </p:nvPicPr>
        <p:blipFill>
          <a:blip r:embed="rId2"/>
          <a:stretch>
            <a:fillRect/>
          </a:stretch>
        </p:blipFill>
        <p:spPr>
          <a:xfrm>
            <a:off x="809296" y="1313792"/>
            <a:ext cx="9669517" cy="4897821"/>
          </a:xfrm>
          <a:prstGeom prst="rect">
            <a:avLst/>
          </a:prstGeom>
        </p:spPr>
      </p:pic>
    </p:spTree>
    <p:extLst>
      <p:ext uri="{BB962C8B-B14F-4D97-AF65-F5344CB8AC3E}">
        <p14:creationId xmlns:p14="http://schemas.microsoft.com/office/powerpoint/2010/main" val="11032683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JAVA 8 Features</a:t>
            </a:r>
          </a:p>
        </p:txBody>
      </p:sp>
      <p:pic>
        <p:nvPicPr>
          <p:cNvPr id="9" name="Picture 8">
            <a:extLst>
              <a:ext uri="{FF2B5EF4-FFF2-40B4-BE49-F238E27FC236}">
                <a16:creationId xmlns:a16="http://schemas.microsoft.com/office/drawing/2014/main" id="{D633D94D-385B-941C-965C-D7AFDCC5652B}"/>
              </a:ext>
            </a:extLst>
          </p:cNvPr>
          <p:cNvPicPr>
            <a:picLocks noChangeAspect="1"/>
          </p:cNvPicPr>
          <p:nvPr/>
        </p:nvPicPr>
        <p:blipFill>
          <a:blip r:embed="rId2"/>
          <a:stretch>
            <a:fillRect/>
          </a:stretch>
        </p:blipFill>
        <p:spPr>
          <a:xfrm>
            <a:off x="242760" y="926618"/>
            <a:ext cx="9710443" cy="4988660"/>
          </a:xfrm>
          <a:prstGeom prst="rect">
            <a:avLst/>
          </a:prstGeom>
        </p:spPr>
      </p:pic>
    </p:spTree>
    <p:extLst>
      <p:ext uri="{BB962C8B-B14F-4D97-AF65-F5344CB8AC3E}">
        <p14:creationId xmlns:p14="http://schemas.microsoft.com/office/powerpoint/2010/main" val="27344456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a:solidFill>
                  <a:srgbClr val="0070C0"/>
                </a:solidFill>
              </a:rPr>
              <a:t>Lambda Expression</a:t>
            </a:r>
            <a:endParaRPr lang="en-US" b="1" dirty="0">
              <a:solidFill>
                <a:srgbClr val="0070C0"/>
              </a:solidFill>
            </a:endParaRPr>
          </a:p>
        </p:txBody>
      </p:sp>
      <p:pic>
        <p:nvPicPr>
          <p:cNvPr id="3" name="Picture 2">
            <a:extLst>
              <a:ext uri="{FF2B5EF4-FFF2-40B4-BE49-F238E27FC236}">
                <a16:creationId xmlns:a16="http://schemas.microsoft.com/office/drawing/2014/main" id="{E5CFEFEC-D777-F178-6DA8-10F1077AF61E}"/>
              </a:ext>
            </a:extLst>
          </p:cNvPr>
          <p:cNvPicPr>
            <a:picLocks noChangeAspect="1"/>
          </p:cNvPicPr>
          <p:nvPr/>
        </p:nvPicPr>
        <p:blipFill>
          <a:blip r:embed="rId2"/>
          <a:stretch>
            <a:fillRect/>
          </a:stretch>
        </p:blipFill>
        <p:spPr>
          <a:xfrm>
            <a:off x="242761" y="608062"/>
            <a:ext cx="7468949" cy="5057013"/>
          </a:xfrm>
          <a:prstGeom prst="rect">
            <a:avLst/>
          </a:prstGeom>
        </p:spPr>
      </p:pic>
      <p:pic>
        <p:nvPicPr>
          <p:cNvPr id="6" name="Picture 5">
            <a:extLst>
              <a:ext uri="{FF2B5EF4-FFF2-40B4-BE49-F238E27FC236}">
                <a16:creationId xmlns:a16="http://schemas.microsoft.com/office/drawing/2014/main" id="{A34D38C6-F3D3-3585-868D-C136C3DE7D5A}"/>
              </a:ext>
            </a:extLst>
          </p:cNvPr>
          <p:cNvPicPr>
            <a:picLocks noChangeAspect="1"/>
          </p:cNvPicPr>
          <p:nvPr/>
        </p:nvPicPr>
        <p:blipFill>
          <a:blip r:embed="rId3"/>
          <a:stretch>
            <a:fillRect/>
          </a:stretch>
        </p:blipFill>
        <p:spPr>
          <a:xfrm>
            <a:off x="7793399" y="275522"/>
            <a:ext cx="3968954" cy="5512083"/>
          </a:xfrm>
          <a:prstGeom prst="rect">
            <a:avLst/>
          </a:prstGeom>
        </p:spPr>
      </p:pic>
    </p:spTree>
    <p:extLst>
      <p:ext uri="{BB962C8B-B14F-4D97-AF65-F5344CB8AC3E}">
        <p14:creationId xmlns:p14="http://schemas.microsoft.com/office/powerpoint/2010/main" val="22472176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Functional Interface</a:t>
            </a:r>
          </a:p>
        </p:txBody>
      </p:sp>
      <p:sp>
        <p:nvSpPr>
          <p:cNvPr id="6" name="TextBox 5">
            <a:extLst>
              <a:ext uri="{FF2B5EF4-FFF2-40B4-BE49-F238E27FC236}">
                <a16:creationId xmlns:a16="http://schemas.microsoft.com/office/drawing/2014/main" id="{4FDD9C2B-0D71-EB08-75A5-8BC8FFEC26EA}"/>
              </a:ext>
            </a:extLst>
          </p:cNvPr>
          <p:cNvSpPr txBox="1"/>
          <p:nvPr/>
        </p:nvSpPr>
        <p:spPr>
          <a:xfrm>
            <a:off x="380326" y="679731"/>
            <a:ext cx="9176368" cy="1938992"/>
          </a:xfrm>
          <a:prstGeom prst="rect">
            <a:avLst/>
          </a:prstGeom>
          <a:noFill/>
        </p:spPr>
        <p:txBody>
          <a:bodyPr wrap="square" rtlCol="0">
            <a:spAutoFit/>
          </a:bodyPr>
          <a:lstStyle/>
          <a:p>
            <a:pPr algn="just"/>
            <a:r>
              <a:rPr lang="en-US" sz="1200" b="0" i="0" dirty="0">
                <a:solidFill>
                  <a:srgbClr val="333333"/>
                </a:solidFill>
                <a:effectLst/>
                <a:latin typeface="Segoe UI" panose="020B0502040204020203" pitchFamily="34" charset="0"/>
                <a:cs typeface="Segoe UI" panose="020B0502040204020203" pitchFamily="34" charset="0"/>
              </a:rPr>
              <a:t>An Interface that contains exactly one abstract method is known as functional interface. It can have any number of default, static methods but can contain only one abstract method. It can also declare methods of object class.</a:t>
            </a:r>
          </a:p>
          <a:p>
            <a:pPr algn="just"/>
            <a:endParaRPr lang="en-US" sz="1200" b="0" i="0" dirty="0">
              <a:solidFill>
                <a:srgbClr val="333333"/>
              </a:solidFill>
              <a:effectLst/>
              <a:latin typeface="Segoe UI" panose="020B0502040204020203" pitchFamily="34" charset="0"/>
              <a:cs typeface="Segoe UI" panose="020B0502040204020203" pitchFamily="34" charset="0"/>
            </a:endParaRPr>
          </a:p>
          <a:p>
            <a:pPr algn="just"/>
            <a:r>
              <a:rPr lang="en-US" sz="1200" b="0" i="0" dirty="0">
                <a:solidFill>
                  <a:srgbClr val="333333"/>
                </a:solidFill>
                <a:effectLst/>
                <a:latin typeface="Segoe UI" panose="020B0502040204020203" pitchFamily="34" charset="0"/>
                <a:cs typeface="Segoe UI" panose="020B0502040204020203" pitchFamily="34" charset="0"/>
              </a:rPr>
              <a:t>Functional Interface is also known as Single Abstract Method Interfaces or SAM Interfaces. It is a new feature in Java, which helps to achieve functional programming approach.</a:t>
            </a:r>
          </a:p>
          <a:p>
            <a:r>
              <a:rPr lang="en-US" sz="1200" dirty="0">
                <a:latin typeface="Segoe UI" panose="020B0502040204020203" pitchFamily="34" charset="0"/>
                <a:cs typeface="Segoe UI" panose="020B0502040204020203" pitchFamily="34" charset="0"/>
              </a:rPr>
              <a:t>A functional interface can have any number of default methods. </a:t>
            </a:r>
            <a:r>
              <a:rPr lang="en-US" sz="1200" b="1" dirty="0">
                <a:latin typeface="Segoe UI" panose="020B0502040204020203" pitchFamily="34" charset="0"/>
                <a:cs typeface="Segoe UI" panose="020B0502040204020203" pitchFamily="34" charset="0"/>
              </a:rPr>
              <a:t>Runnable, ActionListener, and Comparable </a:t>
            </a:r>
            <a:r>
              <a:rPr lang="en-US" sz="1200" dirty="0">
                <a:latin typeface="Segoe UI" panose="020B0502040204020203" pitchFamily="34" charset="0"/>
                <a:cs typeface="Segoe UI" panose="020B0502040204020203" pitchFamily="34" charset="0"/>
              </a:rPr>
              <a:t>are some of the examples of functional interfaces. </a:t>
            </a:r>
          </a:p>
          <a:p>
            <a:endParaRPr lang="en-US" sz="1200" dirty="0">
              <a:latin typeface="Segoe UI" panose="020B0502040204020203" pitchFamily="34" charset="0"/>
              <a:cs typeface="Segoe UI" panose="020B0502040204020203" pitchFamily="34" charset="0"/>
            </a:endParaRPr>
          </a:p>
          <a:p>
            <a:r>
              <a:rPr lang="en-US" sz="1200" dirty="0">
                <a:latin typeface="Segoe UI" panose="020B0502040204020203" pitchFamily="34" charset="0"/>
                <a:cs typeface="Segoe UI" panose="020B0502040204020203" pitchFamily="34" charset="0"/>
              </a:rPr>
              <a:t>Functional interfaces are interfaces that ensure that they include precisely only one abstract method. Functional interfaces are used and executed by representing the interface with an annotation called </a:t>
            </a:r>
            <a:r>
              <a:rPr lang="en-US" sz="1200" b="1" dirty="0">
                <a:latin typeface="Segoe UI" panose="020B0502040204020203" pitchFamily="34" charset="0"/>
                <a:cs typeface="Segoe UI" panose="020B0502040204020203" pitchFamily="34" charset="0"/>
              </a:rPr>
              <a:t>@FunctionalInterface</a:t>
            </a:r>
          </a:p>
        </p:txBody>
      </p:sp>
      <p:sp>
        <p:nvSpPr>
          <p:cNvPr id="7" name="TextBox 6">
            <a:extLst>
              <a:ext uri="{FF2B5EF4-FFF2-40B4-BE49-F238E27FC236}">
                <a16:creationId xmlns:a16="http://schemas.microsoft.com/office/drawing/2014/main" id="{351E4D98-8664-9FFB-0246-8D5E58A28DA6}"/>
              </a:ext>
            </a:extLst>
          </p:cNvPr>
          <p:cNvSpPr txBox="1"/>
          <p:nvPr/>
        </p:nvSpPr>
        <p:spPr>
          <a:xfrm>
            <a:off x="380326" y="2689651"/>
            <a:ext cx="3681876" cy="461665"/>
          </a:xfrm>
          <a:prstGeom prst="rect">
            <a:avLst/>
          </a:prstGeom>
          <a:noFill/>
        </p:spPr>
        <p:txBody>
          <a:bodyPr wrap="square" rtlCol="0">
            <a:spAutoFit/>
          </a:bodyPr>
          <a:lstStyle/>
          <a:p>
            <a:r>
              <a:rPr lang="en-US" sz="1200" b="0" i="0" dirty="0">
                <a:solidFill>
                  <a:srgbClr val="273239"/>
                </a:solidFill>
                <a:effectLst/>
                <a:latin typeface="Segoe UI" panose="020B0502040204020203" pitchFamily="34" charset="0"/>
                <a:cs typeface="Segoe UI" panose="020B0502040204020203" pitchFamily="34" charset="0"/>
              </a:rPr>
              <a:t>Before Java 8, we had to create anonymous inner class objects or implement these interfaces</a:t>
            </a:r>
            <a:endParaRPr lang="en-US" sz="1200" dirty="0">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C0E6E754-1F78-927F-1C91-9E2A955A9BD3}"/>
              </a:ext>
            </a:extLst>
          </p:cNvPr>
          <p:cNvPicPr>
            <a:picLocks noChangeAspect="1"/>
          </p:cNvPicPr>
          <p:nvPr/>
        </p:nvPicPr>
        <p:blipFill>
          <a:blip r:embed="rId2"/>
          <a:stretch>
            <a:fillRect/>
          </a:stretch>
        </p:blipFill>
        <p:spPr>
          <a:xfrm>
            <a:off x="445062" y="3349356"/>
            <a:ext cx="3884177" cy="2470094"/>
          </a:xfrm>
          <a:prstGeom prst="rect">
            <a:avLst/>
          </a:prstGeom>
        </p:spPr>
      </p:pic>
      <p:sp>
        <p:nvSpPr>
          <p:cNvPr id="10" name="TextBox 9">
            <a:extLst>
              <a:ext uri="{FF2B5EF4-FFF2-40B4-BE49-F238E27FC236}">
                <a16:creationId xmlns:a16="http://schemas.microsoft.com/office/drawing/2014/main" id="{E031D503-4E0E-B4FE-34A4-8A3C0E334F3F}"/>
              </a:ext>
            </a:extLst>
          </p:cNvPr>
          <p:cNvSpPr txBox="1"/>
          <p:nvPr/>
        </p:nvSpPr>
        <p:spPr>
          <a:xfrm>
            <a:off x="5323211" y="2713385"/>
            <a:ext cx="3681876" cy="461665"/>
          </a:xfrm>
          <a:prstGeom prst="rect">
            <a:avLst/>
          </a:prstGeom>
          <a:noFill/>
        </p:spPr>
        <p:txBody>
          <a:bodyPr wrap="square" rtlCol="0">
            <a:spAutoFit/>
          </a:bodyPr>
          <a:lstStyle/>
          <a:p>
            <a:r>
              <a:rPr lang="en-US" sz="1200" b="0" i="0" dirty="0">
                <a:solidFill>
                  <a:srgbClr val="273239"/>
                </a:solidFill>
                <a:effectLst/>
                <a:latin typeface="Segoe UI" panose="020B0502040204020203" pitchFamily="34" charset="0"/>
                <a:cs typeface="Segoe UI" panose="020B0502040204020203" pitchFamily="34" charset="0"/>
              </a:rPr>
              <a:t>Java 8 onwards, we can assign lambda expression to its functional interface object like this</a:t>
            </a:r>
            <a:endParaRPr lang="en-US" sz="1200"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CA413B28-3D9A-5843-C757-C0C6A03FC75E}"/>
              </a:ext>
            </a:extLst>
          </p:cNvPr>
          <p:cNvPicPr>
            <a:picLocks noChangeAspect="1"/>
          </p:cNvPicPr>
          <p:nvPr/>
        </p:nvPicPr>
        <p:blipFill>
          <a:blip r:embed="rId3"/>
          <a:stretch>
            <a:fillRect/>
          </a:stretch>
        </p:blipFill>
        <p:spPr>
          <a:xfrm>
            <a:off x="5323211" y="3269712"/>
            <a:ext cx="4095918" cy="2629382"/>
          </a:xfrm>
          <a:prstGeom prst="rect">
            <a:avLst/>
          </a:prstGeom>
        </p:spPr>
      </p:pic>
    </p:spTree>
    <p:extLst>
      <p:ext uri="{BB962C8B-B14F-4D97-AF65-F5344CB8AC3E}">
        <p14:creationId xmlns:p14="http://schemas.microsoft.com/office/powerpoint/2010/main" val="1738673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Functional Interface</a:t>
            </a:r>
          </a:p>
        </p:txBody>
      </p:sp>
      <p:pic>
        <p:nvPicPr>
          <p:cNvPr id="3" name="Picture 2">
            <a:extLst>
              <a:ext uri="{FF2B5EF4-FFF2-40B4-BE49-F238E27FC236}">
                <a16:creationId xmlns:a16="http://schemas.microsoft.com/office/drawing/2014/main" id="{4A1B38E7-37AC-9713-1FEA-8EDC14B00B23}"/>
              </a:ext>
            </a:extLst>
          </p:cNvPr>
          <p:cNvPicPr>
            <a:picLocks noChangeAspect="1"/>
          </p:cNvPicPr>
          <p:nvPr/>
        </p:nvPicPr>
        <p:blipFill>
          <a:blip r:embed="rId2"/>
          <a:stretch>
            <a:fillRect/>
          </a:stretch>
        </p:blipFill>
        <p:spPr>
          <a:xfrm>
            <a:off x="242761" y="797561"/>
            <a:ext cx="5292191" cy="4939692"/>
          </a:xfrm>
          <a:prstGeom prst="rect">
            <a:avLst/>
          </a:prstGeom>
        </p:spPr>
      </p:pic>
      <p:pic>
        <p:nvPicPr>
          <p:cNvPr id="5" name="Picture 4">
            <a:extLst>
              <a:ext uri="{FF2B5EF4-FFF2-40B4-BE49-F238E27FC236}">
                <a16:creationId xmlns:a16="http://schemas.microsoft.com/office/drawing/2014/main" id="{3A7997CC-9F63-4483-4A9E-C21B86A10B84}"/>
              </a:ext>
            </a:extLst>
          </p:cNvPr>
          <p:cNvPicPr>
            <a:picLocks noChangeAspect="1"/>
          </p:cNvPicPr>
          <p:nvPr/>
        </p:nvPicPr>
        <p:blipFill>
          <a:blip r:embed="rId3"/>
          <a:stretch>
            <a:fillRect/>
          </a:stretch>
        </p:blipFill>
        <p:spPr>
          <a:xfrm>
            <a:off x="5783109" y="797561"/>
            <a:ext cx="5863413" cy="4939692"/>
          </a:xfrm>
          <a:prstGeom prst="rect">
            <a:avLst/>
          </a:prstGeom>
        </p:spPr>
      </p:pic>
    </p:spTree>
    <p:extLst>
      <p:ext uri="{BB962C8B-B14F-4D97-AF65-F5344CB8AC3E}">
        <p14:creationId xmlns:p14="http://schemas.microsoft.com/office/powerpoint/2010/main" val="34789861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242761" y="100971"/>
            <a:ext cx="5936857" cy="369332"/>
          </a:xfrm>
          <a:prstGeom prst="rect">
            <a:avLst/>
          </a:prstGeom>
          <a:noFill/>
        </p:spPr>
        <p:txBody>
          <a:bodyPr wrap="square" rtlCol="0">
            <a:spAutoFit/>
          </a:bodyPr>
          <a:lstStyle/>
          <a:p>
            <a:r>
              <a:rPr lang="en-US" b="1" dirty="0">
                <a:solidFill>
                  <a:srgbClr val="0070C0"/>
                </a:solidFill>
              </a:rPr>
              <a:t>Functional Interface – Consumer Interface</a:t>
            </a:r>
          </a:p>
        </p:txBody>
      </p:sp>
      <p:pic>
        <p:nvPicPr>
          <p:cNvPr id="4" name="Picture 3">
            <a:extLst>
              <a:ext uri="{FF2B5EF4-FFF2-40B4-BE49-F238E27FC236}">
                <a16:creationId xmlns:a16="http://schemas.microsoft.com/office/drawing/2014/main" id="{8178FBCA-9A0D-B0BD-51C7-3130A0E8EDA4}"/>
              </a:ext>
            </a:extLst>
          </p:cNvPr>
          <p:cNvPicPr>
            <a:picLocks noChangeAspect="1"/>
          </p:cNvPicPr>
          <p:nvPr/>
        </p:nvPicPr>
        <p:blipFill>
          <a:blip r:embed="rId2"/>
          <a:stretch>
            <a:fillRect/>
          </a:stretch>
        </p:blipFill>
        <p:spPr>
          <a:xfrm>
            <a:off x="242760" y="635166"/>
            <a:ext cx="10446819" cy="2286117"/>
          </a:xfrm>
          <a:prstGeom prst="rect">
            <a:avLst/>
          </a:prstGeom>
        </p:spPr>
      </p:pic>
      <p:pic>
        <p:nvPicPr>
          <p:cNvPr id="7" name="Picture 6">
            <a:extLst>
              <a:ext uri="{FF2B5EF4-FFF2-40B4-BE49-F238E27FC236}">
                <a16:creationId xmlns:a16="http://schemas.microsoft.com/office/drawing/2014/main" id="{A144BF2A-FEB4-EB84-DFF6-4B68C15B2046}"/>
              </a:ext>
            </a:extLst>
          </p:cNvPr>
          <p:cNvPicPr>
            <a:picLocks noChangeAspect="1"/>
          </p:cNvPicPr>
          <p:nvPr/>
        </p:nvPicPr>
        <p:blipFill>
          <a:blip r:embed="rId3"/>
          <a:stretch>
            <a:fillRect/>
          </a:stretch>
        </p:blipFill>
        <p:spPr>
          <a:xfrm>
            <a:off x="242760" y="3078054"/>
            <a:ext cx="7218097" cy="3359323"/>
          </a:xfrm>
          <a:prstGeom prst="rect">
            <a:avLst/>
          </a:prstGeom>
        </p:spPr>
      </p:pic>
    </p:spTree>
    <p:extLst>
      <p:ext uri="{BB962C8B-B14F-4D97-AF65-F5344CB8AC3E}">
        <p14:creationId xmlns:p14="http://schemas.microsoft.com/office/powerpoint/2010/main" val="21763196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Functional Interface – Predicate Interface</a:t>
            </a:r>
          </a:p>
        </p:txBody>
      </p:sp>
      <p:pic>
        <p:nvPicPr>
          <p:cNvPr id="6" name="Picture 5">
            <a:extLst>
              <a:ext uri="{FF2B5EF4-FFF2-40B4-BE49-F238E27FC236}">
                <a16:creationId xmlns:a16="http://schemas.microsoft.com/office/drawing/2014/main" id="{29E06ABC-5EDF-074B-5CA4-467C3D0789C0}"/>
              </a:ext>
            </a:extLst>
          </p:cNvPr>
          <p:cNvPicPr>
            <a:picLocks noChangeAspect="1"/>
          </p:cNvPicPr>
          <p:nvPr/>
        </p:nvPicPr>
        <p:blipFill>
          <a:blip r:embed="rId2"/>
          <a:stretch>
            <a:fillRect/>
          </a:stretch>
        </p:blipFill>
        <p:spPr>
          <a:xfrm>
            <a:off x="285592" y="567625"/>
            <a:ext cx="9060709" cy="997001"/>
          </a:xfrm>
          <a:prstGeom prst="rect">
            <a:avLst/>
          </a:prstGeom>
        </p:spPr>
      </p:pic>
      <p:pic>
        <p:nvPicPr>
          <p:cNvPr id="9" name="Picture 8">
            <a:extLst>
              <a:ext uri="{FF2B5EF4-FFF2-40B4-BE49-F238E27FC236}">
                <a16:creationId xmlns:a16="http://schemas.microsoft.com/office/drawing/2014/main" id="{5966ECC1-E01B-E155-9594-32A812C63CBE}"/>
              </a:ext>
            </a:extLst>
          </p:cNvPr>
          <p:cNvPicPr>
            <a:picLocks noChangeAspect="1"/>
          </p:cNvPicPr>
          <p:nvPr/>
        </p:nvPicPr>
        <p:blipFill>
          <a:blip r:embed="rId3"/>
          <a:stretch>
            <a:fillRect/>
          </a:stretch>
        </p:blipFill>
        <p:spPr>
          <a:xfrm>
            <a:off x="372447" y="1693242"/>
            <a:ext cx="5785592" cy="4383877"/>
          </a:xfrm>
          <a:prstGeom prst="rect">
            <a:avLst/>
          </a:prstGeom>
        </p:spPr>
      </p:pic>
      <p:pic>
        <p:nvPicPr>
          <p:cNvPr id="11" name="Picture 10">
            <a:extLst>
              <a:ext uri="{FF2B5EF4-FFF2-40B4-BE49-F238E27FC236}">
                <a16:creationId xmlns:a16="http://schemas.microsoft.com/office/drawing/2014/main" id="{4A89FD7C-E616-4114-0BFE-5386DB156D6F}"/>
              </a:ext>
            </a:extLst>
          </p:cNvPr>
          <p:cNvPicPr>
            <a:picLocks noChangeAspect="1"/>
          </p:cNvPicPr>
          <p:nvPr/>
        </p:nvPicPr>
        <p:blipFill>
          <a:blip r:embed="rId4"/>
          <a:stretch>
            <a:fillRect/>
          </a:stretch>
        </p:blipFill>
        <p:spPr>
          <a:xfrm>
            <a:off x="6198500" y="1756744"/>
            <a:ext cx="5632056" cy="4247545"/>
          </a:xfrm>
          <a:prstGeom prst="rect">
            <a:avLst/>
          </a:prstGeom>
        </p:spPr>
      </p:pic>
    </p:spTree>
    <p:extLst>
      <p:ext uri="{BB962C8B-B14F-4D97-AF65-F5344CB8AC3E}">
        <p14:creationId xmlns:p14="http://schemas.microsoft.com/office/powerpoint/2010/main" val="1431649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Functional Interface – Predicate Interface</a:t>
            </a:r>
          </a:p>
        </p:txBody>
      </p:sp>
      <p:pic>
        <p:nvPicPr>
          <p:cNvPr id="3" name="Picture 2">
            <a:extLst>
              <a:ext uri="{FF2B5EF4-FFF2-40B4-BE49-F238E27FC236}">
                <a16:creationId xmlns:a16="http://schemas.microsoft.com/office/drawing/2014/main" id="{FD518150-291C-2E9B-0043-8DB1ABF64FC6}"/>
              </a:ext>
            </a:extLst>
          </p:cNvPr>
          <p:cNvPicPr>
            <a:picLocks noChangeAspect="1"/>
          </p:cNvPicPr>
          <p:nvPr/>
        </p:nvPicPr>
        <p:blipFill>
          <a:blip r:embed="rId2"/>
          <a:stretch>
            <a:fillRect/>
          </a:stretch>
        </p:blipFill>
        <p:spPr>
          <a:xfrm>
            <a:off x="381365" y="926867"/>
            <a:ext cx="4542162" cy="3209598"/>
          </a:xfrm>
          <a:prstGeom prst="rect">
            <a:avLst/>
          </a:prstGeom>
        </p:spPr>
      </p:pic>
      <p:pic>
        <p:nvPicPr>
          <p:cNvPr id="5" name="Picture 4">
            <a:extLst>
              <a:ext uri="{FF2B5EF4-FFF2-40B4-BE49-F238E27FC236}">
                <a16:creationId xmlns:a16="http://schemas.microsoft.com/office/drawing/2014/main" id="{C7870E5B-6BB6-B452-589A-4316D249CDFF}"/>
              </a:ext>
            </a:extLst>
          </p:cNvPr>
          <p:cNvPicPr>
            <a:picLocks noChangeAspect="1"/>
          </p:cNvPicPr>
          <p:nvPr/>
        </p:nvPicPr>
        <p:blipFill>
          <a:blip r:embed="rId3"/>
          <a:stretch>
            <a:fillRect/>
          </a:stretch>
        </p:blipFill>
        <p:spPr>
          <a:xfrm>
            <a:off x="5000879" y="1027153"/>
            <a:ext cx="6094230" cy="2801499"/>
          </a:xfrm>
          <a:prstGeom prst="rect">
            <a:avLst/>
          </a:prstGeom>
        </p:spPr>
      </p:pic>
      <p:pic>
        <p:nvPicPr>
          <p:cNvPr id="8" name="Picture 7">
            <a:extLst>
              <a:ext uri="{FF2B5EF4-FFF2-40B4-BE49-F238E27FC236}">
                <a16:creationId xmlns:a16="http://schemas.microsoft.com/office/drawing/2014/main" id="{0DC6B752-A25C-AAE6-AD7E-7A419D698AB0}"/>
              </a:ext>
            </a:extLst>
          </p:cNvPr>
          <p:cNvPicPr>
            <a:picLocks noChangeAspect="1"/>
          </p:cNvPicPr>
          <p:nvPr/>
        </p:nvPicPr>
        <p:blipFill>
          <a:blip r:embed="rId4"/>
          <a:stretch>
            <a:fillRect/>
          </a:stretch>
        </p:blipFill>
        <p:spPr>
          <a:xfrm>
            <a:off x="461182" y="4261307"/>
            <a:ext cx="5009033" cy="2066665"/>
          </a:xfrm>
          <a:prstGeom prst="rect">
            <a:avLst/>
          </a:prstGeom>
        </p:spPr>
      </p:pic>
      <p:pic>
        <p:nvPicPr>
          <p:cNvPr id="12" name="Picture 11">
            <a:extLst>
              <a:ext uri="{FF2B5EF4-FFF2-40B4-BE49-F238E27FC236}">
                <a16:creationId xmlns:a16="http://schemas.microsoft.com/office/drawing/2014/main" id="{09FF19BB-33D1-A211-2A42-3F7B252CE14F}"/>
              </a:ext>
            </a:extLst>
          </p:cNvPr>
          <p:cNvPicPr>
            <a:picLocks noChangeAspect="1"/>
          </p:cNvPicPr>
          <p:nvPr/>
        </p:nvPicPr>
        <p:blipFill>
          <a:blip r:embed="rId5"/>
          <a:stretch>
            <a:fillRect/>
          </a:stretch>
        </p:blipFill>
        <p:spPr>
          <a:xfrm>
            <a:off x="402072" y="561498"/>
            <a:ext cx="2057907" cy="242880"/>
          </a:xfrm>
          <a:prstGeom prst="rect">
            <a:avLst/>
          </a:prstGeom>
        </p:spPr>
      </p:pic>
      <p:pic>
        <p:nvPicPr>
          <p:cNvPr id="15" name="Picture 14">
            <a:extLst>
              <a:ext uri="{FF2B5EF4-FFF2-40B4-BE49-F238E27FC236}">
                <a16:creationId xmlns:a16="http://schemas.microsoft.com/office/drawing/2014/main" id="{621B43AE-2EB6-9CC0-F636-379097B8E71A}"/>
              </a:ext>
            </a:extLst>
          </p:cNvPr>
          <p:cNvPicPr>
            <a:picLocks noChangeAspect="1"/>
          </p:cNvPicPr>
          <p:nvPr/>
        </p:nvPicPr>
        <p:blipFill>
          <a:blip r:embed="rId6"/>
          <a:stretch>
            <a:fillRect/>
          </a:stretch>
        </p:blipFill>
        <p:spPr>
          <a:xfrm>
            <a:off x="5124185" y="590686"/>
            <a:ext cx="2603709" cy="229126"/>
          </a:xfrm>
          <a:prstGeom prst="rect">
            <a:avLst/>
          </a:prstGeom>
        </p:spPr>
      </p:pic>
      <p:pic>
        <p:nvPicPr>
          <p:cNvPr id="17" name="Picture 16">
            <a:extLst>
              <a:ext uri="{FF2B5EF4-FFF2-40B4-BE49-F238E27FC236}">
                <a16:creationId xmlns:a16="http://schemas.microsoft.com/office/drawing/2014/main" id="{CB31E9AD-4EA5-9EF7-8BDD-8D977DD5854E}"/>
              </a:ext>
            </a:extLst>
          </p:cNvPr>
          <p:cNvPicPr>
            <a:picLocks noChangeAspect="1"/>
          </p:cNvPicPr>
          <p:nvPr/>
        </p:nvPicPr>
        <p:blipFill>
          <a:blip r:embed="rId7"/>
          <a:stretch>
            <a:fillRect/>
          </a:stretch>
        </p:blipFill>
        <p:spPr>
          <a:xfrm>
            <a:off x="345427" y="3948856"/>
            <a:ext cx="2203563" cy="282265"/>
          </a:xfrm>
          <a:prstGeom prst="rect">
            <a:avLst/>
          </a:prstGeom>
        </p:spPr>
      </p:pic>
      <p:pic>
        <p:nvPicPr>
          <p:cNvPr id="19" name="Picture 18">
            <a:extLst>
              <a:ext uri="{FF2B5EF4-FFF2-40B4-BE49-F238E27FC236}">
                <a16:creationId xmlns:a16="http://schemas.microsoft.com/office/drawing/2014/main" id="{22AD1D50-7377-52B1-6C7A-9C545AA2408D}"/>
              </a:ext>
            </a:extLst>
          </p:cNvPr>
          <p:cNvPicPr>
            <a:picLocks noChangeAspect="1"/>
          </p:cNvPicPr>
          <p:nvPr/>
        </p:nvPicPr>
        <p:blipFill>
          <a:blip r:embed="rId8"/>
          <a:stretch>
            <a:fillRect/>
          </a:stretch>
        </p:blipFill>
        <p:spPr>
          <a:xfrm>
            <a:off x="5470215" y="4089988"/>
            <a:ext cx="5300284" cy="2768012"/>
          </a:xfrm>
          <a:prstGeom prst="rect">
            <a:avLst/>
          </a:prstGeom>
        </p:spPr>
      </p:pic>
      <p:pic>
        <p:nvPicPr>
          <p:cNvPr id="21" name="Picture 20">
            <a:extLst>
              <a:ext uri="{FF2B5EF4-FFF2-40B4-BE49-F238E27FC236}">
                <a16:creationId xmlns:a16="http://schemas.microsoft.com/office/drawing/2014/main" id="{AD569FAA-F5F4-2FAF-515B-FBF15861C14D}"/>
              </a:ext>
            </a:extLst>
          </p:cNvPr>
          <p:cNvPicPr>
            <a:picLocks noChangeAspect="1"/>
          </p:cNvPicPr>
          <p:nvPr/>
        </p:nvPicPr>
        <p:blipFill>
          <a:blip r:embed="rId9"/>
          <a:stretch>
            <a:fillRect/>
          </a:stretch>
        </p:blipFill>
        <p:spPr>
          <a:xfrm>
            <a:off x="5470215" y="3733910"/>
            <a:ext cx="1777553" cy="340985"/>
          </a:xfrm>
          <a:prstGeom prst="rect">
            <a:avLst/>
          </a:prstGeom>
        </p:spPr>
      </p:pic>
    </p:spTree>
    <p:extLst>
      <p:ext uri="{BB962C8B-B14F-4D97-AF65-F5344CB8AC3E}">
        <p14:creationId xmlns:p14="http://schemas.microsoft.com/office/powerpoint/2010/main" val="42888936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Optional Class</a:t>
            </a:r>
          </a:p>
        </p:txBody>
      </p:sp>
      <p:sp>
        <p:nvSpPr>
          <p:cNvPr id="2" name="TextBox 1">
            <a:extLst>
              <a:ext uri="{FF2B5EF4-FFF2-40B4-BE49-F238E27FC236}">
                <a16:creationId xmlns:a16="http://schemas.microsoft.com/office/drawing/2014/main" id="{99C0758A-2F6E-6679-BA50-2B7BF02AAFC8}"/>
              </a:ext>
            </a:extLst>
          </p:cNvPr>
          <p:cNvSpPr txBox="1"/>
          <p:nvPr/>
        </p:nvSpPr>
        <p:spPr>
          <a:xfrm>
            <a:off x="250853" y="558350"/>
            <a:ext cx="10276885" cy="1600438"/>
          </a:xfrm>
          <a:prstGeom prst="rect">
            <a:avLst/>
          </a:prstGeom>
          <a:noFill/>
        </p:spPr>
        <p:txBody>
          <a:bodyPr wrap="square" rtlCol="0">
            <a:spAutoFit/>
          </a:bodyPr>
          <a:lstStyle/>
          <a:p>
            <a:r>
              <a:rPr lang="en-US" sz="1400" dirty="0"/>
              <a:t>Optional is a container object used to contain not-null objects. Optional object is used to represent null with absent value. This class has various utility methods to facilitate code to handle values as ‘available’ or ‘not available’ instead of checking null values.</a:t>
            </a:r>
          </a:p>
          <a:p>
            <a:endParaRPr lang="en-US" sz="1400" dirty="0"/>
          </a:p>
          <a:p>
            <a:r>
              <a:rPr lang="en-US" sz="1400" dirty="0"/>
              <a:t>Every Java Programmer is familiar with </a:t>
            </a:r>
            <a:r>
              <a:rPr lang="en-US" sz="1400" b="1" dirty="0"/>
              <a:t>NullPointerException</a:t>
            </a:r>
            <a:r>
              <a:rPr lang="en-US" sz="1400" dirty="0"/>
              <a:t>. It can crash your code. And it is very hard to avoid it without using too many null checks. So, to overcome this, Java 8 has introduced a new class Optional in java.util package. It can help in writing a neat code without using too many null checks. By using Optional, we can specify alternate values to return or alternate code to run. This makes the code more readable because the facts which were hidden are now visible to the developer.</a:t>
            </a:r>
          </a:p>
        </p:txBody>
      </p:sp>
      <p:pic>
        <p:nvPicPr>
          <p:cNvPr id="6" name="Picture 5">
            <a:extLst>
              <a:ext uri="{FF2B5EF4-FFF2-40B4-BE49-F238E27FC236}">
                <a16:creationId xmlns:a16="http://schemas.microsoft.com/office/drawing/2014/main" id="{3BC1F7BA-035A-36CD-506C-B9FA8F5E33DF}"/>
              </a:ext>
            </a:extLst>
          </p:cNvPr>
          <p:cNvPicPr>
            <a:picLocks noChangeAspect="1"/>
          </p:cNvPicPr>
          <p:nvPr/>
        </p:nvPicPr>
        <p:blipFill>
          <a:blip r:embed="rId2"/>
          <a:stretch>
            <a:fillRect/>
          </a:stretch>
        </p:blipFill>
        <p:spPr>
          <a:xfrm>
            <a:off x="348912" y="2423783"/>
            <a:ext cx="5056568" cy="1816444"/>
          </a:xfrm>
          <a:prstGeom prst="rect">
            <a:avLst/>
          </a:prstGeom>
        </p:spPr>
      </p:pic>
      <p:pic>
        <p:nvPicPr>
          <p:cNvPr id="9" name="Picture 8">
            <a:extLst>
              <a:ext uri="{FF2B5EF4-FFF2-40B4-BE49-F238E27FC236}">
                <a16:creationId xmlns:a16="http://schemas.microsoft.com/office/drawing/2014/main" id="{AFB10386-0EF8-627F-BC35-3B1C99513F5C}"/>
              </a:ext>
            </a:extLst>
          </p:cNvPr>
          <p:cNvPicPr>
            <a:picLocks noChangeAspect="1"/>
          </p:cNvPicPr>
          <p:nvPr/>
        </p:nvPicPr>
        <p:blipFill>
          <a:blip r:embed="rId3"/>
          <a:stretch>
            <a:fillRect/>
          </a:stretch>
        </p:blipFill>
        <p:spPr>
          <a:xfrm>
            <a:off x="250853" y="4418925"/>
            <a:ext cx="6026460" cy="1600438"/>
          </a:xfrm>
          <a:prstGeom prst="rect">
            <a:avLst/>
          </a:prstGeom>
        </p:spPr>
      </p:pic>
      <p:pic>
        <p:nvPicPr>
          <p:cNvPr id="11" name="Picture 10">
            <a:extLst>
              <a:ext uri="{FF2B5EF4-FFF2-40B4-BE49-F238E27FC236}">
                <a16:creationId xmlns:a16="http://schemas.microsoft.com/office/drawing/2014/main" id="{B60D4837-F9D3-911C-86C9-B78E23C24CF5}"/>
              </a:ext>
            </a:extLst>
          </p:cNvPr>
          <p:cNvPicPr>
            <a:picLocks noChangeAspect="1"/>
          </p:cNvPicPr>
          <p:nvPr/>
        </p:nvPicPr>
        <p:blipFill>
          <a:blip r:embed="rId4"/>
          <a:stretch>
            <a:fillRect/>
          </a:stretch>
        </p:blipFill>
        <p:spPr>
          <a:xfrm>
            <a:off x="6651653" y="2208014"/>
            <a:ext cx="4661012" cy="2491199"/>
          </a:xfrm>
          <a:prstGeom prst="rect">
            <a:avLst/>
          </a:prstGeom>
        </p:spPr>
      </p:pic>
      <p:pic>
        <p:nvPicPr>
          <p:cNvPr id="16" name="Picture 15">
            <a:extLst>
              <a:ext uri="{FF2B5EF4-FFF2-40B4-BE49-F238E27FC236}">
                <a16:creationId xmlns:a16="http://schemas.microsoft.com/office/drawing/2014/main" id="{37C15F8B-857F-2C36-C55C-277F9BC83493}"/>
              </a:ext>
            </a:extLst>
          </p:cNvPr>
          <p:cNvPicPr>
            <a:picLocks noChangeAspect="1"/>
          </p:cNvPicPr>
          <p:nvPr/>
        </p:nvPicPr>
        <p:blipFill>
          <a:blip r:embed="rId5"/>
          <a:stretch>
            <a:fillRect/>
          </a:stretch>
        </p:blipFill>
        <p:spPr>
          <a:xfrm>
            <a:off x="6651653" y="4731582"/>
            <a:ext cx="4159306" cy="1094683"/>
          </a:xfrm>
          <a:prstGeom prst="rect">
            <a:avLst/>
          </a:prstGeom>
        </p:spPr>
      </p:pic>
    </p:spTree>
    <p:extLst>
      <p:ext uri="{BB962C8B-B14F-4D97-AF65-F5344CB8AC3E}">
        <p14:creationId xmlns:p14="http://schemas.microsoft.com/office/powerpoint/2010/main" val="655273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Optional Class</a:t>
            </a:r>
          </a:p>
        </p:txBody>
      </p:sp>
      <p:sp>
        <p:nvSpPr>
          <p:cNvPr id="2" name="TextBox 1">
            <a:extLst>
              <a:ext uri="{FF2B5EF4-FFF2-40B4-BE49-F238E27FC236}">
                <a16:creationId xmlns:a16="http://schemas.microsoft.com/office/drawing/2014/main" id="{99C0758A-2F6E-6679-BA50-2B7BF02AAFC8}"/>
              </a:ext>
            </a:extLst>
          </p:cNvPr>
          <p:cNvSpPr txBox="1"/>
          <p:nvPr/>
        </p:nvSpPr>
        <p:spPr>
          <a:xfrm>
            <a:off x="250853" y="453154"/>
            <a:ext cx="11425954" cy="1815882"/>
          </a:xfrm>
          <a:prstGeom prst="rect">
            <a:avLst/>
          </a:prstGeom>
          <a:noFill/>
        </p:spPr>
        <p:txBody>
          <a:bodyPr wrap="square" rtlCol="0">
            <a:spAutoFit/>
          </a:bodyPr>
          <a:lstStyle/>
          <a:p>
            <a:r>
              <a:rPr lang="en-US" sz="1400" dirty="0"/>
              <a:t>Optional is a container object which may or may not contain a non-null value. You must import </a:t>
            </a:r>
            <a:r>
              <a:rPr lang="en-US" sz="1400" b="1" dirty="0"/>
              <a:t>java.util package </a:t>
            </a:r>
            <a:r>
              <a:rPr lang="en-US" sz="1400" dirty="0"/>
              <a:t>to use this class. If a value is present</a:t>
            </a:r>
            <a:r>
              <a:rPr lang="en-US" sz="1400" b="1" dirty="0"/>
              <a:t>, isPresent() </a:t>
            </a:r>
            <a:r>
              <a:rPr lang="en-US" sz="1400" dirty="0"/>
              <a:t>will return true and </a:t>
            </a:r>
            <a:r>
              <a:rPr lang="en-US" sz="1400" b="1" dirty="0"/>
              <a:t>get() </a:t>
            </a:r>
            <a:r>
              <a:rPr lang="en-US" sz="1400" dirty="0"/>
              <a:t>will return the value. Additional methods that depend on the presence or absence of a contained value are provided, such as </a:t>
            </a:r>
            <a:r>
              <a:rPr lang="en-US" sz="1400" b="1" dirty="0"/>
              <a:t>orElse() </a:t>
            </a:r>
            <a:r>
              <a:rPr lang="en-US" sz="1400" dirty="0"/>
              <a:t>which returns a default value if the value is not present, and </a:t>
            </a:r>
            <a:r>
              <a:rPr lang="en-US" sz="1400" b="1" dirty="0"/>
              <a:t>ifPresent() </a:t>
            </a:r>
            <a:r>
              <a:rPr lang="en-US" sz="1400" dirty="0"/>
              <a:t>which executes a block of code if the value is present. This is a </a:t>
            </a:r>
            <a:r>
              <a:rPr lang="en-US" sz="1400" b="1" dirty="0"/>
              <a:t>value-based</a:t>
            </a:r>
            <a:r>
              <a:rPr lang="en-US" sz="1400" dirty="0"/>
              <a:t> class, i.e., their instances are : </a:t>
            </a:r>
          </a:p>
          <a:p>
            <a:endParaRPr lang="en-US" sz="1400" dirty="0"/>
          </a:p>
          <a:p>
            <a:pPr marL="285750" indent="-285750">
              <a:buFont typeface="Arial" panose="020B0604020202020204" pitchFamily="34" charset="0"/>
              <a:buChar char="•"/>
            </a:pPr>
            <a:r>
              <a:rPr lang="en-US" sz="1400" dirty="0"/>
              <a:t>Final and immutable (though may contain references to mutable objects).</a:t>
            </a:r>
          </a:p>
          <a:p>
            <a:pPr marL="285750" indent="-285750">
              <a:buFont typeface="Arial" panose="020B0604020202020204" pitchFamily="34" charset="0"/>
              <a:buChar char="•"/>
            </a:pPr>
            <a:r>
              <a:rPr lang="en-US" sz="1400" dirty="0"/>
              <a:t>Considered equal solely based on equals(), not based on reference equality(==).</a:t>
            </a:r>
          </a:p>
          <a:p>
            <a:pPr marL="285750" indent="-285750">
              <a:buFont typeface="Arial" panose="020B0604020202020204" pitchFamily="34" charset="0"/>
              <a:buChar char="•"/>
            </a:pPr>
            <a:r>
              <a:rPr lang="en-US" sz="1400" dirty="0"/>
              <a:t>Do not have accessible constructors.</a:t>
            </a:r>
          </a:p>
        </p:txBody>
      </p:sp>
      <p:pic>
        <p:nvPicPr>
          <p:cNvPr id="4" name="Picture 3">
            <a:extLst>
              <a:ext uri="{FF2B5EF4-FFF2-40B4-BE49-F238E27FC236}">
                <a16:creationId xmlns:a16="http://schemas.microsoft.com/office/drawing/2014/main" id="{BA950872-03BC-8482-19DF-20E3FF69EF54}"/>
              </a:ext>
            </a:extLst>
          </p:cNvPr>
          <p:cNvPicPr>
            <a:picLocks noChangeAspect="1"/>
          </p:cNvPicPr>
          <p:nvPr/>
        </p:nvPicPr>
        <p:blipFill>
          <a:blip r:embed="rId2"/>
          <a:stretch>
            <a:fillRect/>
          </a:stretch>
        </p:blipFill>
        <p:spPr>
          <a:xfrm>
            <a:off x="250853" y="2336019"/>
            <a:ext cx="5810549" cy="4496031"/>
          </a:xfrm>
          <a:prstGeom prst="rect">
            <a:avLst/>
          </a:prstGeom>
        </p:spPr>
      </p:pic>
      <p:pic>
        <p:nvPicPr>
          <p:cNvPr id="7" name="Picture 6">
            <a:extLst>
              <a:ext uri="{FF2B5EF4-FFF2-40B4-BE49-F238E27FC236}">
                <a16:creationId xmlns:a16="http://schemas.microsoft.com/office/drawing/2014/main" id="{38CF8564-4D88-2EDD-818C-C59781645616}"/>
              </a:ext>
            </a:extLst>
          </p:cNvPr>
          <p:cNvPicPr>
            <a:picLocks noChangeAspect="1"/>
          </p:cNvPicPr>
          <p:nvPr/>
        </p:nvPicPr>
        <p:blipFill>
          <a:blip r:embed="rId3"/>
          <a:stretch>
            <a:fillRect/>
          </a:stretch>
        </p:blipFill>
        <p:spPr>
          <a:xfrm>
            <a:off x="6229009" y="2646096"/>
            <a:ext cx="5740695" cy="4102442"/>
          </a:xfrm>
          <a:prstGeom prst="rect">
            <a:avLst/>
          </a:prstGeom>
        </p:spPr>
      </p:pic>
    </p:spTree>
    <p:extLst>
      <p:ext uri="{BB962C8B-B14F-4D97-AF65-F5344CB8AC3E}">
        <p14:creationId xmlns:p14="http://schemas.microsoft.com/office/powerpoint/2010/main" val="41987365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8" name="Picture 7">
            <a:extLst>
              <a:ext uri="{FF2B5EF4-FFF2-40B4-BE49-F238E27FC236}">
                <a16:creationId xmlns:a16="http://schemas.microsoft.com/office/drawing/2014/main" id="{59C167C8-4157-FBD5-04CC-029DB8614D41}"/>
              </a:ext>
            </a:extLst>
          </p:cNvPr>
          <p:cNvPicPr>
            <a:picLocks noChangeAspect="1"/>
          </p:cNvPicPr>
          <p:nvPr/>
        </p:nvPicPr>
        <p:blipFill>
          <a:blip r:embed="rId2"/>
          <a:stretch>
            <a:fillRect/>
          </a:stretch>
        </p:blipFill>
        <p:spPr>
          <a:xfrm>
            <a:off x="159143" y="651350"/>
            <a:ext cx="10724645" cy="2286117"/>
          </a:xfrm>
          <a:prstGeom prst="rect">
            <a:avLst/>
          </a:prstGeom>
        </p:spPr>
      </p:pic>
      <p:pic>
        <p:nvPicPr>
          <p:cNvPr id="10" name="Picture 9">
            <a:extLst>
              <a:ext uri="{FF2B5EF4-FFF2-40B4-BE49-F238E27FC236}">
                <a16:creationId xmlns:a16="http://schemas.microsoft.com/office/drawing/2014/main" id="{CD371569-C9A5-7403-D54E-F129D201B3B7}"/>
              </a:ext>
            </a:extLst>
          </p:cNvPr>
          <p:cNvPicPr>
            <a:picLocks noChangeAspect="1"/>
          </p:cNvPicPr>
          <p:nvPr/>
        </p:nvPicPr>
        <p:blipFill>
          <a:blip r:embed="rId3"/>
          <a:stretch>
            <a:fillRect/>
          </a:stretch>
        </p:blipFill>
        <p:spPr>
          <a:xfrm>
            <a:off x="229334" y="3149808"/>
            <a:ext cx="10573534" cy="1070157"/>
          </a:xfrm>
          <a:prstGeom prst="rect">
            <a:avLst/>
          </a:prstGeom>
        </p:spPr>
      </p:pic>
      <p:pic>
        <p:nvPicPr>
          <p:cNvPr id="12" name="Picture 11">
            <a:extLst>
              <a:ext uri="{FF2B5EF4-FFF2-40B4-BE49-F238E27FC236}">
                <a16:creationId xmlns:a16="http://schemas.microsoft.com/office/drawing/2014/main" id="{66089F58-267F-0443-2425-02F26F447DF5}"/>
              </a:ext>
            </a:extLst>
          </p:cNvPr>
          <p:cNvPicPr>
            <a:picLocks noChangeAspect="1"/>
          </p:cNvPicPr>
          <p:nvPr/>
        </p:nvPicPr>
        <p:blipFill>
          <a:blip r:embed="rId4"/>
          <a:stretch>
            <a:fillRect/>
          </a:stretch>
        </p:blipFill>
        <p:spPr>
          <a:xfrm>
            <a:off x="159143" y="4629721"/>
            <a:ext cx="9122422" cy="2101958"/>
          </a:xfrm>
          <a:prstGeom prst="rect">
            <a:avLst/>
          </a:prstGeom>
        </p:spPr>
      </p:pic>
      <p:sp>
        <p:nvSpPr>
          <p:cNvPr id="13" name="TextBox 12">
            <a:extLst>
              <a:ext uri="{FF2B5EF4-FFF2-40B4-BE49-F238E27FC236}">
                <a16:creationId xmlns:a16="http://schemas.microsoft.com/office/drawing/2014/main" id="{E526498D-CD1C-897A-AA56-64F240A2CC47}"/>
              </a:ext>
            </a:extLst>
          </p:cNvPr>
          <p:cNvSpPr txBox="1"/>
          <p:nvPr/>
        </p:nvSpPr>
        <p:spPr>
          <a:xfrm>
            <a:off x="229334" y="4274444"/>
            <a:ext cx="7069682" cy="338554"/>
          </a:xfrm>
          <a:prstGeom prst="rect">
            <a:avLst/>
          </a:prstGeom>
          <a:noFill/>
        </p:spPr>
        <p:txBody>
          <a:bodyPr wrap="square" rtlCol="0">
            <a:spAutoFit/>
          </a:bodyPr>
          <a:lstStyle/>
          <a:p>
            <a:r>
              <a:rPr lang="en-US" sz="1600" dirty="0"/>
              <a:t>Basic components involved in Streams:</a:t>
            </a:r>
          </a:p>
        </p:txBody>
      </p:sp>
    </p:spTree>
    <p:extLst>
      <p:ext uri="{BB962C8B-B14F-4D97-AF65-F5344CB8AC3E}">
        <p14:creationId xmlns:p14="http://schemas.microsoft.com/office/powerpoint/2010/main" val="34836306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153841" y="108173"/>
            <a:ext cx="3762703" cy="369332"/>
          </a:xfrm>
          <a:prstGeom prst="rect">
            <a:avLst/>
          </a:prstGeom>
          <a:noFill/>
        </p:spPr>
        <p:txBody>
          <a:bodyPr wrap="square" rtlCol="0">
            <a:spAutoFit/>
          </a:bodyPr>
          <a:lstStyle/>
          <a:p>
            <a:r>
              <a:rPr lang="en-US" b="1" dirty="0">
                <a:solidFill>
                  <a:srgbClr val="0070C0"/>
                </a:solidFill>
              </a:rPr>
              <a:t>Multithreading</a:t>
            </a:r>
          </a:p>
        </p:txBody>
      </p:sp>
      <p:pic>
        <p:nvPicPr>
          <p:cNvPr id="7" name="Picture 6">
            <a:extLst>
              <a:ext uri="{FF2B5EF4-FFF2-40B4-BE49-F238E27FC236}">
                <a16:creationId xmlns:a16="http://schemas.microsoft.com/office/drawing/2014/main" id="{6D8B1845-D6A3-42D5-0E89-230756C31C44}"/>
              </a:ext>
            </a:extLst>
          </p:cNvPr>
          <p:cNvPicPr>
            <a:picLocks noChangeAspect="1"/>
          </p:cNvPicPr>
          <p:nvPr/>
        </p:nvPicPr>
        <p:blipFill>
          <a:blip r:embed="rId2"/>
          <a:stretch>
            <a:fillRect/>
          </a:stretch>
        </p:blipFill>
        <p:spPr>
          <a:xfrm>
            <a:off x="6343349" y="961960"/>
            <a:ext cx="5848651" cy="4122335"/>
          </a:xfrm>
          <a:prstGeom prst="rect">
            <a:avLst/>
          </a:prstGeom>
        </p:spPr>
      </p:pic>
      <p:pic>
        <p:nvPicPr>
          <p:cNvPr id="10" name="Picture 9">
            <a:extLst>
              <a:ext uri="{FF2B5EF4-FFF2-40B4-BE49-F238E27FC236}">
                <a16:creationId xmlns:a16="http://schemas.microsoft.com/office/drawing/2014/main" id="{5BEA33F6-37B4-34F6-8E9C-A6588AF94485}"/>
              </a:ext>
            </a:extLst>
          </p:cNvPr>
          <p:cNvPicPr>
            <a:picLocks noChangeAspect="1"/>
          </p:cNvPicPr>
          <p:nvPr/>
        </p:nvPicPr>
        <p:blipFill>
          <a:blip r:embed="rId3"/>
          <a:stretch>
            <a:fillRect/>
          </a:stretch>
        </p:blipFill>
        <p:spPr>
          <a:xfrm>
            <a:off x="317203" y="791412"/>
            <a:ext cx="5778797" cy="3821048"/>
          </a:xfrm>
          <a:prstGeom prst="rect">
            <a:avLst/>
          </a:prstGeom>
        </p:spPr>
      </p:pic>
    </p:spTree>
    <p:extLst>
      <p:ext uri="{BB962C8B-B14F-4D97-AF65-F5344CB8AC3E}">
        <p14:creationId xmlns:p14="http://schemas.microsoft.com/office/powerpoint/2010/main" val="32929758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3" name="Picture 2">
            <a:extLst>
              <a:ext uri="{FF2B5EF4-FFF2-40B4-BE49-F238E27FC236}">
                <a16:creationId xmlns:a16="http://schemas.microsoft.com/office/drawing/2014/main" id="{BAE49837-FCC4-6B75-C129-ACB1E911C614}"/>
              </a:ext>
            </a:extLst>
          </p:cNvPr>
          <p:cNvPicPr>
            <a:picLocks noChangeAspect="1"/>
          </p:cNvPicPr>
          <p:nvPr/>
        </p:nvPicPr>
        <p:blipFill>
          <a:blip r:embed="rId2"/>
          <a:stretch>
            <a:fillRect/>
          </a:stretch>
        </p:blipFill>
        <p:spPr>
          <a:xfrm>
            <a:off x="159142" y="939118"/>
            <a:ext cx="10708462" cy="5494050"/>
          </a:xfrm>
          <a:prstGeom prst="rect">
            <a:avLst/>
          </a:prstGeom>
        </p:spPr>
      </p:pic>
    </p:spTree>
    <p:extLst>
      <p:ext uri="{BB962C8B-B14F-4D97-AF65-F5344CB8AC3E}">
        <p14:creationId xmlns:p14="http://schemas.microsoft.com/office/powerpoint/2010/main" val="9634953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4" name="Picture 3">
            <a:extLst>
              <a:ext uri="{FF2B5EF4-FFF2-40B4-BE49-F238E27FC236}">
                <a16:creationId xmlns:a16="http://schemas.microsoft.com/office/drawing/2014/main" id="{86BC237F-054E-F330-ED47-A7B85C1447D4}"/>
              </a:ext>
            </a:extLst>
          </p:cNvPr>
          <p:cNvPicPr>
            <a:picLocks noChangeAspect="1"/>
          </p:cNvPicPr>
          <p:nvPr/>
        </p:nvPicPr>
        <p:blipFill>
          <a:blip r:embed="rId2"/>
          <a:stretch>
            <a:fillRect/>
          </a:stretch>
        </p:blipFill>
        <p:spPr>
          <a:xfrm>
            <a:off x="159143" y="439009"/>
            <a:ext cx="11121154" cy="1485809"/>
          </a:xfrm>
          <a:prstGeom prst="rect">
            <a:avLst/>
          </a:prstGeom>
        </p:spPr>
      </p:pic>
      <p:pic>
        <p:nvPicPr>
          <p:cNvPr id="6" name="Picture 5">
            <a:extLst>
              <a:ext uri="{FF2B5EF4-FFF2-40B4-BE49-F238E27FC236}">
                <a16:creationId xmlns:a16="http://schemas.microsoft.com/office/drawing/2014/main" id="{631A853A-7EFF-3BF8-5952-E8B472734548}"/>
              </a:ext>
            </a:extLst>
          </p:cNvPr>
          <p:cNvPicPr>
            <a:picLocks noChangeAspect="1"/>
          </p:cNvPicPr>
          <p:nvPr/>
        </p:nvPicPr>
        <p:blipFill>
          <a:blip r:embed="rId3"/>
          <a:stretch>
            <a:fillRect/>
          </a:stretch>
        </p:blipFill>
        <p:spPr>
          <a:xfrm>
            <a:off x="159142" y="1675633"/>
            <a:ext cx="11339639" cy="1690654"/>
          </a:xfrm>
          <a:prstGeom prst="rect">
            <a:avLst/>
          </a:prstGeom>
        </p:spPr>
      </p:pic>
      <p:pic>
        <p:nvPicPr>
          <p:cNvPr id="8" name="Picture 7">
            <a:extLst>
              <a:ext uri="{FF2B5EF4-FFF2-40B4-BE49-F238E27FC236}">
                <a16:creationId xmlns:a16="http://schemas.microsoft.com/office/drawing/2014/main" id="{D94C8B78-0017-CE89-944B-A6D0DCA3D30A}"/>
              </a:ext>
            </a:extLst>
          </p:cNvPr>
          <p:cNvPicPr>
            <a:picLocks noChangeAspect="1"/>
          </p:cNvPicPr>
          <p:nvPr/>
        </p:nvPicPr>
        <p:blipFill>
          <a:blip r:embed="rId4"/>
          <a:stretch>
            <a:fillRect/>
          </a:stretch>
        </p:blipFill>
        <p:spPr>
          <a:xfrm>
            <a:off x="159141" y="3491714"/>
            <a:ext cx="11228857" cy="2570022"/>
          </a:xfrm>
          <a:prstGeom prst="rect">
            <a:avLst/>
          </a:prstGeom>
        </p:spPr>
      </p:pic>
    </p:spTree>
    <p:extLst>
      <p:ext uri="{BB962C8B-B14F-4D97-AF65-F5344CB8AC3E}">
        <p14:creationId xmlns:p14="http://schemas.microsoft.com/office/powerpoint/2010/main" val="19975314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3" name="Picture 2">
            <a:extLst>
              <a:ext uri="{FF2B5EF4-FFF2-40B4-BE49-F238E27FC236}">
                <a16:creationId xmlns:a16="http://schemas.microsoft.com/office/drawing/2014/main" id="{A9AE271D-00BD-CA8A-4EBD-730BE0A9C02D}"/>
              </a:ext>
            </a:extLst>
          </p:cNvPr>
          <p:cNvPicPr>
            <a:picLocks noChangeAspect="1"/>
          </p:cNvPicPr>
          <p:nvPr/>
        </p:nvPicPr>
        <p:blipFill>
          <a:blip r:embed="rId2"/>
          <a:stretch>
            <a:fillRect/>
          </a:stretch>
        </p:blipFill>
        <p:spPr>
          <a:xfrm>
            <a:off x="159143" y="567254"/>
            <a:ext cx="10578988" cy="4522635"/>
          </a:xfrm>
          <a:prstGeom prst="rect">
            <a:avLst/>
          </a:prstGeom>
        </p:spPr>
      </p:pic>
    </p:spTree>
    <p:extLst>
      <p:ext uri="{BB962C8B-B14F-4D97-AF65-F5344CB8AC3E}">
        <p14:creationId xmlns:p14="http://schemas.microsoft.com/office/powerpoint/2010/main" val="5257472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6" name="Picture 5">
            <a:extLst>
              <a:ext uri="{FF2B5EF4-FFF2-40B4-BE49-F238E27FC236}">
                <a16:creationId xmlns:a16="http://schemas.microsoft.com/office/drawing/2014/main" id="{8458BEFB-37A3-864F-7C6A-949364424DC8}"/>
              </a:ext>
            </a:extLst>
          </p:cNvPr>
          <p:cNvPicPr>
            <a:picLocks noChangeAspect="1"/>
          </p:cNvPicPr>
          <p:nvPr/>
        </p:nvPicPr>
        <p:blipFill>
          <a:blip r:embed="rId2"/>
          <a:stretch>
            <a:fillRect/>
          </a:stretch>
        </p:blipFill>
        <p:spPr>
          <a:xfrm>
            <a:off x="279071" y="583668"/>
            <a:ext cx="7197970" cy="5493449"/>
          </a:xfrm>
          <a:prstGeom prst="rect">
            <a:avLst/>
          </a:prstGeom>
        </p:spPr>
      </p:pic>
    </p:spTree>
    <p:extLst>
      <p:ext uri="{BB962C8B-B14F-4D97-AF65-F5344CB8AC3E}">
        <p14:creationId xmlns:p14="http://schemas.microsoft.com/office/powerpoint/2010/main" val="2821712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dirty="0">
                <a:solidFill>
                  <a:srgbClr val="0070C0"/>
                </a:solidFill>
              </a:rPr>
              <a:t>Streams API</a:t>
            </a:r>
          </a:p>
        </p:txBody>
      </p:sp>
      <p:pic>
        <p:nvPicPr>
          <p:cNvPr id="3" name="Picture 2">
            <a:extLst>
              <a:ext uri="{FF2B5EF4-FFF2-40B4-BE49-F238E27FC236}">
                <a16:creationId xmlns:a16="http://schemas.microsoft.com/office/drawing/2014/main" id="{7AEA801A-1A40-94B2-D8CC-2583B54DE992}"/>
              </a:ext>
            </a:extLst>
          </p:cNvPr>
          <p:cNvPicPr>
            <a:picLocks noChangeAspect="1"/>
          </p:cNvPicPr>
          <p:nvPr/>
        </p:nvPicPr>
        <p:blipFill>
          <a:blip r:embed="rId2"/>
          <a:stretch>
            <a:fillRect/>
          </a:stretch>
        </p:blipFill>
        <p:spPr>
          <a:xfrm>
            <a:off x="244963" y="583069"/>
            <a:ext cx="6997408" cy="415128"/>
          </a:xfrm>
          <a:prstGeom prst="rect">
            <a:avLst/>
          </a:prstGeom>
        </p:spPr>
      </p:pic>
      <p:pic>
        <p:nvPicPr>
          <p:cNvPr id="5" name="Picture 4">
            <a:extLst>
              <a:ext uri="{FF2B5EF4-FFF2-40B4-BE49-F238E27FC236}">
                <a16:creationId xmlns:a16="http://schemas.microsoft.com/office/drawing/2014/main" id="{CAD0DCF6-32BF-2C5A-C5BA-338183525892}"/>
              </a:ext>
            </a:extLst>
          </p:cNvPr>
          <p:cNvPicPr>
            <a:picLocks noChangeAspect="1"/>
          </p:cNvPicPr>
          <p:nvPr/>
        </p:nvPicPr>
        <p:blipFill>
          <a:blip r:embed="rId3"/>
          <a:stretch>
            <a:fillRect/>
          </a:stretch>
        </p:blipFill>
        <p:spPr>
          <a:xfrm>
            <a:off x="277331" y="1006289"/>
            <a:ext cx="6956949" cy="5022277"/>
          </a:xfrm>
          <a:prstGeom prst="rect">
            <a:avLst/>
          </a:prstGeom>
        </p:spPr>
      </p:pic>
    </p:spTree>
    <p:extLst>
      <p:ext uri="{BB962C8B-B14F-4D97-AF65-F5344CB8AC3E}">
        <p14:creationId xmlns:p14="http://schemas.microsoft.com/office/powerpoint/2010/main" val="3851543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688A4-59FA-4D49-8380-E603747C4C86}"/>
              </a:ext>
            </a:extLst>
          </p:cNvPr>
          <p:cNvPicPr>
            <a:picLocks noChangeAspect="1"/>
          </p:cNvPicPr>
          <p:nvPr/>
        </p:nvPicPr>
        <p:blipFill>
          <a:blip r:embed="rId2"/>
          <a:stretch>
            <a:fillRect/>
          </a:stretch>
        </p:blipFill>
        <p:spPr>
          <a:xfrm>
            <a:off x="957262" y="942975"/>
            <a:ext cx="10277475" cy="4972050"/>
          </a:xfrm>
          <a:prstGeom prst="rect">
            <a:avLst/>
          </a:prstGeom>
        </p:spPr>
      </p:pic>
      <p:sp>
        <p:nvSpPr>
          <p:cNvPr id="4" name="TextBox 3">
            <a:extLst>
              <a:ext uri="{FF2B5EF4-FFF2-40B4-BE49-F238E27FC236}">
                <a16:creationId xmlns:a16="http://schemas.microsoft.com/office/drawing/2014/main" id="{DCB6FE28-8876-4FA7-93F1-23202AF47DAF}"/>
              </a:ext>
            </a:extLst>
          </p:cNvPr>
          <p:cNvSpPr txBox="1"/>
          <p:nvPr/>
        </p:nvSpPr>
        <p:spPr>
          <a:xfrm>
            <a:off x="242855" y="83897"/>
            <a:ext cx="2890344" cy="369332"/>
          </a:xfrm>
          <a:prstGeom prst="rect">
            <a:avLst/>
          </a:prstGeom>
          <a:noFill/>
        </p:spPr>
        <p:txBody>
          <a:bodyPr wrap="square" rtlCol="0">
            <a:spAutoFit/>
          </a:bodyPr>
          <a:lstStyle/>
          <a:p>
            <a:r>
              <a:rPr lang="en-US" b="1" dirty="0">
                <a:solidFill>
                  <a:srgbClr val="0070C0"/>
                </a:solidFill>
              </a:rPr>
              <a:t>OOPs Concepts</a:t>
            </a:r>
          </a:p>
        </p:txBody>
      </p:sp>
    </p:spTree>
    <p:extLst>
      <p:ext uri="{BB962C8B-B14F-4D97-AF65-F5344CB8AC3E}">
        <p14:creationId xmlns:p14="http://schemas.microsoft.com/office/powerpoint/2010/main" val="4292418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6FE28-8876-4FA7-93F1-23202AF47DAF}"/>
              </a:ext>
            </a:extLst>
          </p:cNvPr>
          <p:cNvSpPr txBox="1"/>
          <p:nvPr/>
        </p:nvSpPr>
        <p:spPr>
          <a:xfrm>
            <a:off x="242855" y="83897"/>
            <a:ext cx="2890344" cy="369332"/>
          </a:xfrm>
          <a:prstGeom prst="rect">
            <a:avLst/>
          </a:prstGeom>
          <a:noFill/>
        </p:spPr>
        <p:txBody>
          <a:bodyPr wrap="square" rtlCol="0">
            <a:spAutoFit/>
          </a:bodyPr>
          <a:lstStyle/>
          <a:p>
            <a:r>
              <a:rPr lang="en-US" b="1" dirty="0">
                <a:solidFill>
                  <a:srgbClr val="0070C0"/>
                </a:solidFill>
              </a:rPr>
              <a:t>OOPs Benefits</a:t>
            </a:r>
          </a:p>
        </p:txBody>
      </p:sp>
      <p:pic>
        <p:nvPicPr>
          <p:cNvPr id="5" name="Picture 4">
            <a:extLst>
              <a:ext uri="{FF2B5EF4-FFF2-40B4-BE49-F238E27FC236}">
                <a16:creationId xmlns:a16="http://schemas.microsoft.com/office/drawing/2014/main" id="{D0FF22CF-4AD9-402F-5DA7-65180B8E3F39}"/>
              </a:ext>
            </a:extLst>
          </p:cNvPr>
          <p:cNvPicPr>
            <a:picLocks noChangeAspect="1"/>
          </p:cNvPicPr>
          <p:nvPr/>
        </p:nvPicPr>
        <p:blipFill>
          <a:blip r:embed="rId2"/>
          <a:stretch>
            <a:fillRect/>
          </a:stretch>
        </p:blipFill>
        <p:spPr>
          <a:xfrm>
            <a:off x="915954" y="693553"/>
            <a:ext cx="10203963" cy="5178905"/>
          </a:xfrm>
          <a:prstGeom prst="rect">
            <a:avLst/>
          </a:prstGeom>
        </p:spPr>
      </p:pic>
    </p:spTree>
    <p:extLst>
      <p:ext uri="{BB962C8B-B14F-4D97-AF65-F5344CB8AC3E}">
        <p14:creationId xmlns:p14="http://schemas.microsoft.com/office/powerpoint/2010/main" val="3514239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4AE93-836B-4D28-8D97-580381131486}"/>
              </a:ext>
            </a:extLst>
          </p:cNvPr>
          <p:cNvPicPr>
            <a:picLocks noChangeAspect="1"/>
          </p:cNvPicPr>
          <p:nvPr/>
        </p:nvPicPr>
        <p:blipFill>
          <a:blip r:embed="rId2"/>
          <a:stretch>
            <a:fillRect/>
          </a:stretch>
        </p:blipFill>
        <p:spPr>
          <a:xfrm>
            <a:off x="2624137" y="1030512"/>
            <a:ext cx="6943725" cy="5153025"/>
          </a:xfrm>
          <a:prstGeom prst="rect">
            <a:avLst/>
          </a:prstGeom>
        </p:spPr>
      </p:pic>
      <p:sp>
        <p:nvSpPr>
          <p:cNvPr id="4" name="TextBox 3">
            <a:extLst>
              <a:ext uri="{FF2B5EF4-FFF2-40B4-BE49-F238E27FC236}">
                <a16:creationId xmlns:a16="http://schemas.microsoft.com/office/drawing/2014/main" id="{E10BF308-95FC-4B1C-A925-B808F3533661}"/>
              </a:ext>
            </a:extLst>
          </p:cNvPr>
          <p:cNvSpPr txBox="1"/>
          <p:nvPr/>
        </p:nvSpPr>
        <p:spPr>
          <a:xfrm>
            <a:off x="5198621" y="138773"/>
            <a:ext cx="2711669" cy="523220"/>
          </a:xfrm>
          <a:prstGeom prst="rect">
            <a:avLst/>
          </a:prstGeom>
          <a:noFill/>
        </p:spPr>
        <p:txBody>
          <a:bodyPr wrap="square" rtlCol="0">
            <a:spAutoFit/>
          </a:bodyPr>
          <a:lstStyle/>
          <a:p>
            <a:r>
              <a:rPr lang="en-US" sz="2800" b="1" dirty="0">
                <a:solidFill>
                  <a:srgbClr val="0070C0"/>
                </a:solidFill>
              </a:rPr>
              <a:t>POLYMORPHISM</a:t>
            </a:r>
          </a:p>
        </p:txBody>
      </p:sp>
    </p:spTree>
    <p:extLst>
      <p:ext uri="{BB962C8B-B14F-4D97-AF65-F5344CB8AC3E}">
        <p14:creationId xmlns:p14="http://schemas.microsoft.com/office/powerpoint/2010/main" val="2572342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9066</TotalTime>
  <Words>1440</Words>
  <Application>Microsoft Office PowerPoint</Application>
  <PresentationFormat>Widescreen</PresentationFormat>
  <Paragraphs>143</Paragraphs>
  <Slides>64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Calibri Light</vt:lpstr>
      <vt:lpstr>Nunito</vt:lpstr>
      <vt:lpstr>Segoe UI</vt:lpstr>
      <vt:lpstr>ui-sans-serif</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Amitkumar Singh</dc:creator>
  <cp:lastModifiedBy>Kurapati Kavyasree</cp:lastModifiedBy>
  <cp:revision>103</cp:revision>
  <dcterms:created xsi:type="dcterms:W3CDTF">2022-08-22T03:31:10Z</dcterms:created>
  <dcterms:modified xsi:type="dcterms:W3CDTF">2023-08-14T10:50:37Z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acf60988-3050-4972-91c7-d3960bb67302</vt:lpwstr>
  </property>
  <property fmtid="{D5CDD505-2E9C-101B-9397-08002B2CF9AE}" pid="3" name="HCLClassification">
    <vt:lpwstr>HCL_Cla5s_Publ1c</vt:lpwstr>
  </property>
  <property fmtid="{D5CDD505-2E9C-101B-9397-08002B2CF9AE}" pid="4" name="HCLClassD6">
    <vt:lpwstr>False</vt:lpwstr>
  </property>
</Properties>
</file>